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charts/chart1.xml" ContentType="application/vnd.openxmlformats-officedocument.drawingml.chart+xml"/>
  <Override PartName="/ppt/notesSlides/notesSlide14.xml" ContentType="application/vnd.openxmlformats-officedocument.presentationml.notesSlide+xml"/>
  <Override PartName="/ppt/charts/chart2.xml" ContentType="application/vnd.openxmlformats-officedocument.drawingml.chart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charts/chart3.xml" ContentType="application/vnd.openxmlformats-officedocument.drawingml.chart+xml"/>
  <Override PartName="/ppt/notesSlides/notesSlide17.xml" ContentType="application/vnd.openxmlformats-officedocument.presentationml.notesSlide+xml"/>
  <Override PartName="/ppt/charts/chart4.xml" ContentType="application/vnd.openxmlformats-officedocument.drawingml.chart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22"/>
  </p:notesMasterIdLst>
  <p:handoutMasterIdLst>
    <p:handoutMasterId r:id="rId23"/>
  </p:handoutMasterIdLst>
  <p:sldIdLst>
    <p:sldId id="256" r:id="rId2"/>
    <p:sldId id="258" r:id="rId3"/>
    <p:sldId id="259" r:id="rId4"/>
    <p:sldId id="257" r:id="rId5"/>
    <p:sldId id="260" r:id="rId6"/>
    <p:sldId id="263" r:id="rId7"/>
    <p:sldId id="276" r:id="rId8"/>
    <p:sldId id="262" r:id="rId9"/>
    <p:sldId id="274" r:id="rId10"/>
    <p:sldId id="261" r:id="rId11"/>
    <p:sldId id="264" r:id="rId12"/>
    <p:sldId id="273" r:id="rId13"/>
    <p:sldId id="266" r:id="rId14"/>
    <p:sldId id="267" r:id="rId15"/>
    <p:sldId id="268" r:id="rId16"/>
    <p:sldId id="271" r:id="rId17"/>
    <p:sldId id="269" r:id="rId18"/>
    <p:sldId id="265" r:id="rId19"/>
    <p:sldId id="270" r:id="rId20"/>
    <p:sldId id="277" r:id="rId21"/>
  </p:sldIdLst>
  <p:sldSz cx="9144000" cy="6858000" type="screen4x3"/>
  <p:notesSz cx="6858000" cy="9144000"/>
  <p:defaultTextStyle>
    <a:defPPr>
      <a:defRPr lang="fr-FR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F1AB2-1976-4502-BF36-3FF5EA218861}" styleName="Style moyen 4 - Accentuation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02" autoAdjust="0"/>
    <p:restoredTop sz="94618" autoAdjust="0"/>
  </p:normalViewPr>
  <p:slideViewPr>
    <p:cSldViewPr snapToGrid="0" snapToObjects="1">
      <p:cViewPr>
        <p:scale>
          <a:sx n="100" d="100"/>
          <a:sy n="100" d="100"/>
        </p:scale>
        <p:origin x="-944" y="-2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6032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handoutMaster" Target="handoutMasters/handoutMaster1.xml"/><Relationship Id="rId24" Type="http://schemas.openxmlformats.org/officeDocument/2006/relationships/printerSettings" Target="printerSettings/printerSettings1.bin"/><Relationship Id="rId25" Type="http://schemas.openxmlformats.org/officeDocument/2006/relationships/presProps" Target="presProps.xml"/><Relationship Id="rId26" Type="http://schemas.openxmlformats.org/officeDocument/2006/relationships/viewProps" Target="viewProps.xml"/><Relationship Id="rId27" Type="http://schemas.openxmlformats.org/officeDocument/2006/relationships/theme" Target="theme/theme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mac:Desktop:consultation_visites_pages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mac:Desktop:consultation_visites_pages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mac:Dropbox:CLASSIQUES_DES_SC_SOCIALES:Donn&#233;es_telechargements_consultations:T&#233;l&#233;chargements%20par%20collection%202003-2013.xls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mac:Dropbox:CLASSIQUES_DES_SC_SOCIALES:Donn&#233;es_telechargements_consultations:T&#233;l&#233;chargements%20par%20collection%202003-2013.xls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title>
      <c:tx>
        <c:rich>
          <a:bodyPr/>
          <a:lstStyle/>
          <a:p>
            <a:pPr>
              <a:defRPr/>
            </a:pPr>
            <a:r>
              <a:rPr lang="fr-FR" sz="2800" dirty="0"/>
              <a:t>Visiteurs uniques (2006-2014) sur le site des</a:t>
            </a:r>
          </a:p>
          <a:p>
            <a:pPr>
              <a:defRPr/>
            </a:pPr>
            <a:r>
              <a:rPr lang="fr-FR" sz="2800" dirty="0"/>
              <a:t> Classiques des</a:t>
            </a:r>
            <a:r>
              <a:rPr lang="fr-FR" sz="2800" baseline="0" dirty="0"/>
              <a:t> sciences sociales</a:t>
            </a:r>
            <a:endParaRPr lang="fr-FR" sz="2800" dirty="0"/>
          </a:p>
        </c:rich>
      </c:tx>
      <c:layout/>
      <c:overlay val="0"/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graphiques!$A$3</c:f>
              <c:strCache>
                <c:ptCount val="1"/>
                <c:pt idx="0">
                  <c:v>Visiteurs uniques</c:v>
                </c:pt>
              </c:strCache>
            </c:strRef>
          </c:tx>
          <c:spPr>
            <a:ln>
              <a:solidFill>
                <a:schemeClr val="accent5">
                  <a:lumMod val="50000"/>
                </a:schemeClr>
              </a:solidFill>
            </a:ln>
          </c:spPr>
          <c:cat>
            <c:numRef>
              <c:f>graphiques!$B$2:$J$2</c:f>
              <c:numCache>
                <c:formatCode>General</c:formatCode>
                <c:ptCount val="9"/>
                <c:pt idx="0">
                  <c:v>2006.0</c:v>
                </c:pt>
                <c:pt idx="1">
                  <c:v>2007.0</c:v>
                </c:pt>
                <c:pt idx="2">
                  <c:v>2008.0</c:v>
                </c:pt>
                <c:pt idx="3">
                  <c:v>2009.0</c:v>
                </c:pt>
                <c:pt idx="4">
                  <c:v>2010.0</c:v>
                </c:pt>
                <c:pt idx="5">
                  <c:v>2011.0</c:v>
                </c:pt>
                <c:pt idx="6">
                  <c:v>2012.0</c:v>
                </c:pt>
                <c:pt idx="7">
                  <c:v>2013.0</c:v>
                </c:pt>
                <c:pt idx="8">
                  <c:v>2014.0</c:v>
                </c:pt>
              </c:numCache>
            </c:numRef>
          </c:cat>
          <c:val>
            <c:numRef>
              <c:f>graphiques!$B$3:$J$3</c:f>
              <c:numCache>
                <c:formatCode>#,##0</c:formatCode>
                <c:ptCount val="9"/>
                <c:pt idx="0">
                  <c:v>937386.0</c:v>
                </c:pt>
                <c:pt idx="1">
                  <c:v>1.621098E6</c:v>
                </c:pt>
                <c:pt idx="2">
                  <c:v>1.858626E6</c:v>
                </c:pt>
                <c:pt idx="3">
                  <c:v>1.627442E6</c:v>
                </c:pt>
                <c:pt idx="4">
                  <c:v>2.024413E6</c:v>
                </c:pt>
                <c:pt idx="5">
                  <c:v>2.179156E6</c:v>
                </c:pt>
                <c:pt idx="6">
                  <c:v>1.860202E6</c:v>
                </c:pt>
                <c:pt idx="7">
                  <c:v>1.44966E6</c:v>
                </c:pt>
                <c:pt idx="8">
                  <c:v>1.515288E6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-2030852392"/>
        <c:axId val="-2081105416"/>
      </c:lineChart>
      <c:catAx>
        <c:axId val="-203085239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-2081105416"/>
        <c:crosses val="autoZero"/>
        <c:auto val="1"/>
        <c:lblAlgn val="ctr"/>
        <c:lblOffset val="100"/>
        <c:noMultiLvlLbl val="0"/>
      </c:catAx>
      <c:valAx>
        <c:axId val="-2081105416"/>
        <c:scaling>
          <c:orientation val="minMax"/>
        </c:scaling>
        <c:delete val="0"/>
        <c:axPos val="l"/>
        <c:majorGridlines/>
        <c:numFmt formatCode="#,##0" sourceLinked="1"/>
        <c:majorTickMark val="out"/>
        <c:minorTickMark val="none"/>
        <c:tickLblPos val="nextTo"/>
        <c:crossAx val="-2030852392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title>
      <c:tx>
        <c:rich>
          <a:bodyPr/>
          <a:lstStyle/>
          <a:p>
            <a:pPr>
              <a:defRPr/>
            </a:pPr>
            <a:r>
              <a:rPr lang="fr-FR" sz="2800" dirty="0"/>
              <a:t>Pages consultées (2006-2014) sur le site</a:t>
            </a:r>
          </a:p>
          <a:p>
            <a:pPr>
              <a:defRPr/>
            </a:pPr>
            <a:r>
              <a:rPr lang="fr-FR" sz="2800" dirty="0"/>
              <a:t> des Classiques des sciences sociales</a:t>
            </a:r>
          </a:p>
        </c:rich>
      </c:tx>
      <c:layout/>
      <c:overlay val="0"/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graphiques!$A$34</c:f>
              <c:strCache>
                <c:ptCount val="1"/>
                <c:pt idx="0">
                  <c:v>Pages consultées</c:v>
                </c:pt>
              </c:strCache>
            </c:strRef>
          </c:tx>
          <c:cat>
            <c:numRef>
              <c:f>graphiques!$B$33:$J$33</c:f>
              <c:numCache>
                <c:formatCode>General</c:formatCode>
                <c:ptCount val="9"/>
                <c:pt idx="0">
                  <c:v>2006.0</c:v>
                </c:pt>
                <c:pt idx="1">
                  <c:v>2007.0</c:v>
                </c:pt>
                <c:pt idx="2">
                  <c:v>2008.0</c:v>
                </c:pt>
                <c:pt idx="3">
                  <c:v>2009.0</c:v>
                </c:pt>
                <c:pt idx="4">
                  <c:v>2010.0</c:v>
                </c:pt>
                <c:pt idx="5">
                  <c:v>2011.0</c:v>
                </c:pt>
                <c:pt idx="6">
                  <c:v>2012.0</c:v>
                </c:pt>
                <c:pt idx="7">
                  <c:v>2013.0</c:v>
                </c:pt>
                <c:pt idx="8">
                  <c:v>2014.0</c:v>
                </c:pt>
              </c:numCache>
            </c:numRef>
          </c:cat>
          <c:val>
            <c:numRef>
              <c:f>graphiques!$B$34:$J$34</c:f>
              <c:numCache>
                <c:formatCode>#,##0</c:formatCode>
                <c:ptCount val="9"/>
                <c:pt idx="0">
                  <c:v>6.175317E6</c:v>
                </c:pt>
                <c:pt idx="1">
                  <c:v>9.587594E6</c:v>
                </c:pt>
                <c:pt idx="2">
                  <c:v>1.0122286E7</c:v>
                </c:pt>
                <c:pt idx="3">
                  <c:v>8.931682E6</c:v>
                </c:pt>
                <c:pt idx="4">
                  <c:v>1.0473058E7</c:v>
                </c:pt>
                <c:pt idx="5">
                  <c:v>1.4238217E7</c:v>
                </c:pt>
                <c:pt idx="6">
                  <c:v>1.8716206E7</c:v>
                </c:pt>
                <c:pt idx="7">
                  <c:v>1.69457E7</c:v>
                </c:pt>
                <c:pt idx="8">
                  <c:v>1.8099571E7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-2015655880"/>
        <c:axId val="-2015652872"/>
      </c:lineChart>
      <c:catAx>
        <c:axId val="-201565588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-2015652872"/>
        <c:crosses val="autoZero"/>
        <c:auto val="1"/>
        <c:lblAlgn val="ctr"/>
        <c:lblOffset val="100"/>
        <c:noMultiLvlLbl val="0"/>
      </c:catAx>
      <c:valAx>
        <c:axId val="-2015652872"/>
        <c:scaling>
          <c:orientation val="minMax"/>
        </c:scaling>
        <c:delete val="0"/>
        <c:axPos val="l"/>
        <c:majorGridlines/>
        <c:numFmt formatCode="#,##0" sourceLinked="1"/>
        <c:majorTickMark val="out"/>
        <c:minorTickMark val="none"/>
        <c:tickLblPos val="nextTo"/>
        <c:crossAx val="-2015655880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title>
      <c:tx>
        <c:rich>
          <a:bodyPr/>
          <a:lstStyle/>
          <a:p>
            <a:pPr>
              <a:defRPr/>
            </a:pPr>
            <a:r>
              <a:rPr lang="fr-FR" sz="2800" dirty="0"/>
              <a:t>Pourcentage</a:t>
            </a:r>
            <a:r>
              <a:rPr lang="fr-FR" sz="2800" baseline="0" dirty="0"/>
              <a:t> des t</a:t>
            </a:r>
            <a:r>
              <a:rPr lang="fr-FR" sz="2800" dirty="0"/>
              <a:t>éléchargements par collection (2003-2014)</a:t>
            </a:r>
          </a:p>
        </c:rich>
      </c:tx>
      <c:layout>
        <c:manualLayout>
          <c:xMode val="edge"/>
          <c:yMode val="edge"/>
          <c:x val="0.101558117417806"/>
          <c:y val="0.0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0.130947502737672"/>
          <c:y val="0.243679144900742"/>
          <c:w val="0.530594510514704"/>
          <c:h val="0.754304130787237"/>
        </c:manualLayout>
      </c:layout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5">
                  <a:lumMod val="75000"/>
                </a:schemeClr>
              </a:solidFill>
              <a:ln>
                <a:solidFill>
                  <a:schemeClr val="accent5">
                    <a:lumMod val="50000"/>
                  </a:schemeClr>
                </a:solidFill>
              </a:ln>
            </c:spPr>
          </c:dPt>
          <c:dLbls>
            <c:dLbl>
              <c:idx val="0"/>
              <c:layout>
                <c:manualLayout>
                  <c:x val="-0.158840170457647"/>
                  <c:y val="-0.142951932247028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1"/>
              <c:layout>
                <c:manualLayout>
                  <c:x val="0.142549686739739"/>
                  <c:y val="0.0157251728821383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</c:dLbl>
            <c:txPr>
              <a:bodyPr/>
              <a:lstStyle/>
              <a:p>
                <a:pPr>
                  <a:defRPr sz="2800" b="1"/>
                </a:pPr>
                <a:endParaRPr lang="fr-FR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</c:dLbls>
          <c:cat>
            <c:strRef>
              <c:f>'stats-collection'!$I$100:$I$106</c:f>
              <c:strCache>
                <c:ptCount val="7"/>
                <c:pt idx="0">
                  <c:v>classiques</c:v>
                </c:pt>
                <c:pt idx="1">
                  <c:v>contemporains</c:v>
                </c:pt>
                <c:pt idx="2">
                  <c:v>desintegration</c:v>
                </c:pt>
                <c:pt idx="3">
                  <c:v>Documents</c:v>
                </c:pt>
                <c:pt idx="4">
                  <c:v>Histoire SLSJ</c:v>
                </c:pt>
                <c:pt idx="5">
                  <c:v>Méthodologie</c:v>
                </c:pt>
                <c:pt idx="6">
                  <c:v>Sc développement</c:v>
                </c:pt>
              </c:strCache>
            </c:strRef>
          </c:cat>
          <c:val>
            <c:numRef>
              <c:f>'stats-collection'!$J$100:$J$106</c:f>
              <c:numCache>
                <c:formatCode>General</c:formatCode>
                <c:ptCount val="7"/>
                <c:pt idx="0">
                  <c:v>2.3894271E7</c:v>
                </c:pt>
                <c:pt idx="1">
                  <c:v>1.3710001E7</c:v>
                </c:pt>
                <c:pt idx="2">
                  <c:v>250046.0</c:v>
                </c:pt>
                <c:pt idx="3">
                  <c:v>587774.0</c:v>
                </c:pt>
                <c:pt idx="4">
                  <c:v>115457.0</c:v>
                </c:pt>
                <c:pt idx="5">
                  <c:v>663935.0</c:v>
                </c:pt>
                <c:pt idx="6">
                  <c:v>197337.0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</c:plotArea>
    <c:legend>
      <c:legendPos val="r"/>
      <c:layout>
        <c:manualLayout>
          <c:xMode val="edge"/>
          <c:yMode val="edge"/>
          <c:x val="0.709128962190205"/>
          <c:y val="0.239501377732735"/>
          <c:w val="0.272669652378619"/>
          <c:h val="0.64735560038297"/>
        </c:manualLayout>
      </c:layout>
      <c:overlay val="0"/>
      <c:txPr>
        <a:bodyPr/>
        <a:lstStyle/>
        <a:p>
          <a:pPr>
            <a:defRPr sz="2000"/>
          </a:pPr>
          <a:endParaRPr lang="fr-FR"/>
        </a:p>
      </c:txPr>
    </c:legend>
    <c:plotVisOnly val="1"/>
    <c:dispBlanksAs val="zero"/>
    <c:showDLblsOverMax val="0"/>
  </c:chart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title>
      <c:tx>
        <c:rich>
          <a:bodyPr/>
          <a:lstStyle/>
          <a:p>
            <a:pPr algn="ctr">
              <a:defRPr/>
            </a:pPr>
            <a:r>
              <a:rPr lang="fr-FR" sz="2800" b="1" i="0" baseline="0" dirty="0">
                <a:effectLst/>
              </a:rPr>
              <a:t>Évolution des téléchargements </a:t>
            </a:r>
            <a:r>
              <a:rPr lang="fr-FR" sz="2800" b="1" i="0" baseline="0" dirty="0" smtClean="0">
                <a:effectLst/>
              </a:rPr>
              <a:t>des  7 principales collections </a:t>
            </a:r>
            <a:r>
              <a:rPr lang="fr-FR" sz="2800" b="1" i="0" baseline="0" dirty="0">
                <a:effectLst/>
              </a:rPr>
              <a:t>(2006-2014)</a:t>
            </a:r>
            <a:endParaRPr lang="fr-FR" sz="2800" dirty="0">
              <a:effectLst/>
            </a:endParaRPr>
          </a:p>
        </c:rich>
      </c:tx>
      <c:layout/>
      <c:overlay val="0"/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'stats-collection'!$L$59</c:f>
              <c:strCache>
                <c:ptCount val="1"/>
                <c:pt idx="0">
                  <c:v>classiques</c:v>
                </c:pt>
              </c:strCache>
            </c:strRef>
          </c:tx>
          <c:spPr>
            <a:ln>
              <a:solidFill>
                <a:schemeClr val="accent5">
                  <a:lumMod val="50000"/>
                </a:schemeClr>
              </a:solidFill>
            </a:ln>
          </c:spPr>
          <c:cat>
            <c:numRef>
              <c:f>'stats-collection'!$M$58:$U$58</c:f>
              <c:numCache>
                <c:formatCode>General</c:formatCode>
                <c:ptCount val="9"/>
                <c:pt idx="0">
                  <c:v>2006.0</c:v>
                </c:pt>
                <c:pt idx="1">
                  <c:v>2007.0</c:v>
                </c:pt>
                <c:pt idx="2">
                  <c:v>2008.0</c:v>
                </c:pt>
                <c:pt idx="3">
                  <c:v>2009.0</c:v>
                </c:pt>
                <c:pt idx="4">
                  <c:v>2010.0</c:v>
                </c:pt>
                <c:pt idx="5">
                  <c:v>2011.0</c:v>
                </c:pt>
                <c:pt idx="6">
                  <c:v>2012.0</c:v>
                </c:pt>
                <c:pt idx="7">
                  <c:v>2013.0</c:v>
                </c:pt>
                <c:pt idx="8">
                  <c:v>2014.0</c:v>
                </c:pt>
              </c:numCache>
            </c:numRef>
          </c:cat>
          <c:val>
            <c:numRef>
              <c:f>'stats-collection'!$M$59:$U$59</c:f>
              <c:numCache>
                <c:formatCode>#,##0</c:formatCode>
                <c:ptCount val="9"/>
                <c:pt idx="0">
                  <c:v>1.364475E6</c:v>
                </c:pt>
                <c:pt idx="1">
                  <c:v>1.558407E6</c:v>
                </c:pt>
                <c:pt idx="2">
                  <c:v>1.613016E6</c:v>
                </c:pt>
                <c:pt idx="3">
                  <c:v>1.544386E6</c:v>
                </c:pt>
                <c:pt idx="4">
                  <c:v>1.872739E6</c:v>
                </c:pt>
                <c:pt idx="5">
                  <c:v>2.590079E6</c:v>
                </c:pt>
                <c:pt idx="6">
                  <c:v>3.177708E6</c:v>
                </c:pt>
                <c:pt idx="7">
                  <c:v>3.622344E6</c:v>
                </c:pt>
                <c:pt idx="8">
                  <c:v>3.768901E6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'stats-collection'!$L$60</c:f>
              <c:strCache>
                <c:ptCount val="1"/>
                <c:pt idx="0">
                  <c:v>contemporains</c:v>
                </c:pt>
              </c:strCache>
            </c:strRef>
          </c:tx>
          <c:cat>
            <c:numRef>
              <c:f>'stats-collection'!$M$58:$U$58</c:f>
              <c:numCache>
                <c:formatCode>General</c:formatCode>
                <c:ptCount val="9"/>
                <c:pt idx="0">
                  <c:v>2006.0</c:v>
                </c:pt>
                <c:pt idx="1">
                  <c:v>2007.0</c:v>
                </c:pt>
                <c:pt idx="2">
                  <c:v>2008.0</c:v>
                </c:pt>
                <c:pt idx="3">
                  <c:v>2009.0</c:v>
                </c:pt>
                <c:pt idx="4">
                  <c:v>2010.0</c:v>
                </c:pt>
                <c:pt idx="5">
                  <c:v>2011.0</c:v>
                </c:pt>
                <c:pt idx="6">
                  <c:v>2012.0</c:v>
                </c:pt>
                <c:pt idx="7">
                  <c:v>2013.0</c:v>
                </c:pt>
                <c:pt idx="8">
                  <c:v>2014.0</c:v>
                </c:pt>
              </c:numCache>
            </c:numRef>
          </c:cat>
          <c:val>
            <c:numRef>
              <c:f>'stats-collection'!$M$60:$U$60</c:f>
              <c:numCache>
                <c:formatCode>#,##0</c:formatCode>
                <c:ptCount val="9"/>
                <c:pt idx="0">
                  <c:v>524098.0</c:v>
                </c:pt>
                <c:pt idx="1">
                  <c:v>733536.0</c:v>
                </c:pt>
                <c:pt idx="2">
                  <c:v>854362.0</c:v>
                </c:pt>
                <c:pt idx="3">
                  <c:v>870285.0</c:v>
                </c:pt>
                <c:pt idx="4">
                  <c:v>1.129837E6</c:v>
                </c:pt>
                <c:pt idx="5">
                  <c:v>1.434804E6</c:v>
                </c:pt>
                <c:pt idx="6">
                  <c:v>2.109498E6</c:v>
                </c:pt>
                <c:pt idx="7">
                  <c:v>2.480871E6</c:v>
                </c:pt>
                <c:pt idx="8">
                  <c:v>2.979085E6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'stats-collection'!$L$61</c:f>
              <c:strCache>
                <c:ptCount val="1"/>
                <c:pt idx="0">
                  <c:v>desintegration</c:v>
                </c:pt>
              </c:strCache>
            </c:strRef>
          </c:tx>
          <c:cat>
            <c:numRef>
              <c:f>'stats-collection'!$M$58:$U$58</c:f>
              <c:numCache>
                <c:formatCode>General</c:formatCode>
                <c:ptCount val="9"/>
                <c:pt idx="0">
                  <c:v>2006.0</c:v>
                </c:pt>
                <c:pt idx="1">
                  <c:v>2007.0</c:v>
                </c:pt>
                <c:pt idx="2">
                  <c:v>2008.0</c:v>
                </c:pt>
                <c:pt idx="3">
                  <c:v>2009.0</c:v>
                </c:pt>
                <c:pt idx="4">
                  <c:v>2010.0</c:v>
                </c:pt>
                <c:pt idx="5">
                  <c:v>2011.0</c:v>
                </c:pt>
                <c:pt idx="6">
                  <c:v>2012.0</c:v>
                </c:pt>
                <c:pt idx="7">
                  <c:v>2013.0</c:v>
                </c:pt>
                <c:pt idx="8">
                  <c:v>2014.0</c:v>
                </c:pt>
              </c:numCache>
            </c:numRef>
          </c:cat>
          <c:val>
            <c:numRef>
              <c:f>'stats-collection'!$M$61:$U$61</c:f>
              <c:numCache>
                <c:formatCode>#,##0</c:formatCode>
                <c:ptCount val="9"/>
                <c:pt idx="0">
                  <c:v>20875.0</c:v>
                </c:pt>
                <c:pt idx="1">
                  <c:v>20356.0</c:v>
                </c:pt>
                <c:pt idx="2">
                  <c:v>16447.0</c:v>
                </c:pt>
                <c:pt idx="3">
                  <c:v>12551.0</c:v>
                </c:pt>
                <c:pt idx="4">
                  <c:v>10673.0</c:v>
                </c:pt>
                <c:pt idx="5">
                  <c:v>12742.0</c:v>
                </c:pt>
                <c:pt idx="6">
                  <c:v>22704.0</c:v>
                </c:pt>
                <c:pt idx="7">
                  <c:v>23066.0</c:v>
                </c:pt>
                <c:pt idx="8">
                  <c:v>20689.0</c:v>
                </c:pt>
              </c:numCache>
            </c:numRef>
          </c:val>
          <c:smooth val="0"/>
        </c:ser>
        <c:ser>
          <c:idx val="3"/>
          <c:order val="3"/>
          <c:tx>
            <c:strRef>
              <c:f>'stats-collection'!$L$62</c:f>
              <c:strCache>
                <c:ptCount val="1"/>
                <c:pt idx="0">
                  <c:v>Documents</c:v>
                </c:pt>
              </c:strCache>
            </c:strRef>
          </c:tx>
          <c:cat>
            <c:numRef>
              <c:f>'stats-collection'!$M$58:$U$58</c:f>
              <c:numCache>
                <c:formatCode>General</c:formatCode>
                <c:ptCount val="9"/>
                <c:pt idx="0">
                  <c:v>2006.0</c:v>
                </c:pt>
                <c:pt idx="1">
                  <c:v>2007.0</c:v>
                </c:pt>
                <c:pt idx="2">
                  <c:v>2008.0</c:v>
                </c:pt>
                <c:pt idx="3">
                  <c:v>2009.0</c:v>
                </c:pt>
                <c:pt idx="4">
                  <c:v>2010.0</c:v>
                </c:pt>
                <c:pt idx="5">
                  <c:v>2011.0</c:v>
                </c:pt>
                <c:pt idx="6">
                  <c:v>2012.0</c:v>
                </c:pt>
                <c:pt idx="7">
                  <c:v>2013.0</c:v>
                </c:pt>
                <c:pt idx="8">
                  <c:v>2014.0</c:v>
                </c:pt>
              </c:numCache>
            </c:numRef>
          </c:cat>
          <c:val>
            <c:numRef>
              <c:f>'stats-collection'!$M$62:$U$62</c:f>
              <c:numCache>
                <c:formatCode>#,##0</c:formatCode>
                <c:ptCount val="9"/>
                <c:pt idx="0">
                  <c:v>17762.0</c:v>
                </c:pt>
                <c:pt idx="1">
                  <c:v>49509.0</c:v>
                </c:pt>
                <c:pt idx="2">
                  <c:v>40462.0</c:v>
                </c:pt>
                <c:pt idx="3">
                  <c:v>34705.0</c:v>
                </c:pt>
                <c:pt idx="4">
                  <c:v>48325.0</c:v>
                </c:pt>
                <c:pt idx="5">
                  <c:v>70199.0</c:v>
                </c:pt>
                <c:pt idx="6">
                  <c:v>90061.0</c:v>
                </c:pt>
                <c:pt idx="7">
                  <c:v>138828.0</c:v>
                </c:pt>
                <c:pt idx="8">
                  <c:v>97923.0</c:v>
                </c:pt>
              </c:numCache>
            </c:numRef>
          </c:val>
          <c:smooth val="0"/>
        </c:ser>
        <c:ser>
          <c:idx val="4"/>
          <c:order val="4"/>
          <c:tx>
            <c:strRef>
              <c:f>'stats-collection'!$L$63</c:f>
              <c:strCache>
                <c:ptCount val="1"/>
                <c:pt idx="0">
                  <c:v>Histoire SLSJ</c:v>
                </c:pt>
              </c:strCache>
            </c:strRef>
          </c:tx>
          <c:cat>
            <c:numRef>
              <c:f>'stats-collection'!$M$58:$U$58</c:f>
              <c:numCache>
                <c:formatCode>General</c:formatCode>
                <c:ptCount val="9"/>
                <c:pt idx="0">
                  <c:v>2006.0</c:v>
                </c:pt>
                <c:pt idx="1">
                  <c:v>2007.0</c:v>
                </c:pt>
                <c:pt idx="2">
                  <c:v>2008.0</c:v>
                </c:pt>
                <c:pt idx="3">
                  <c:v>2009.0</c:v>
                </c:pt>
                <c:pt idx="4">
                  <c:v>2010.0</c:v>
                </c:pt>
                <c:pt idx="5">
                  <c:v>2011.0</c:v>
                </c:pt>
                <c:pt idx="6">
                  <c:v>2012.0</c:v>
                </c:pt>
                <c:pt idx="7">
                  <c:v>2013.0</c:v>
                </c:pt>
                <c:pt idx="8">
                  <c:v>2014.0</c:v>
                </c:pt>
              </c:numCache>
            </c:numRef>
          </c:cat>
          <c:val>
            <c:numRef>
              <c:f>'stats-collection'!$M$63:$U$63</c:f>
              <c:numCache>
                <c:formatCode>#,##0</c:formatCode>
                <c:ptCount val="9"/>
                <c:pt idx="0">
                  <c:v>8105.0</c:v>
                </c:pt>
                <c:pt idx="1">
                  <c:v>10232.0</c:v>
                </c:pt>
                <c:pt idx="2">
                  <c:v>8965.0</c:v>
                </c:pt>
                <c:pt idx="3">
                  <c:v>8220.0</c:v>
                </c:pt>
                <c:pt idx="4">
                  <c:v>7462.0</c:v>
                </c:pt>
                <c:pt idx="5">
                  <c:v>9141.0</c:v>
                </c:pt>
                <c:pt idx="6">
                  <c:v>16030.0</c:v>
                </c:pt>
                <c:pt idx="7">
                  <c:v>16089.0</c:v>
                </c:pt>
                <c:pt idx="8">
                  <c:v>23014.0</c:v>
                </c:pt>
              </c:numCache>
            </c:numRef>
          </c:val>
          <c:smooth val="0"/>
        </c:ser>
        <c:ser>
          <c:idx val="5"/>
          <c:order val="5"/>
          <c:tx>
            <c:strRef>
              <c:f>'stats-collection'!$L$64</c:f>
              <c:strCache>
                <c:ptCount val="1"/>
                <c:pt idx="0">
                  <c:v>Méthodologie</c:v>
                </c:pt>
              </c:strCache>
            </c:strRef>
          </c:tx>
          <c:cat>
            <c:numRef>
              <c:f>'stats-collection'!$M$58:$U$58</c:f>
              <c:numCache>
                <c:formatCode>General</c:formatCode>
                <c:ptCount val="9"/>
                <c:pt idx="0">
                  <c:v>2006.0</c:v>
                </c:pt>
                <c:pt idx="1">
                  <c:v>2007.0</c:v>
                </c:pt>
                <c:pt idx="2">
                  <c:v>2008.0</c:v>
                </c:pt>
                <c:pt idx="3">
                  <c:v>2009.0</c:v>
                </c:pt>
                <c:pt idx="4">
                  <c:v>2010.0</c:v>
                </c:pt>
                <c:pt idx="5">
                  <c:v>2011.0</c:v>
                </c:pt>
                <c:pt idx="6">
                  <c:v>2012.0</c:v>
                </c:pt>
                <c:pt idx="7">
                  <c:v>2013.0</c:v>
                </c:pt>
                <c:pt idx="8">
                  <c:v>2014.0</c:v>
                </c:pt>
              </c:numCache>
            </c:numRef>
          </c:cat>
          <c:val>
            <c:numRef>
              <c:f>'stats-collection'!$M$64:$U$64</c:f>
              <c:numCache>
                <c:formatCode>#,##0</c:formatCode>
                <c:ptCount val="9"/>
                <c:pt idx="0">
                  <c:v>22140.0</c:v>
                </c:pt>
                <c:pt idx="1">
                  <c:v>41479.0</c:v>
                </c:pt>
                <c:pt idx="2">
                  <c:v>55195.0</c:v>
                </c:pt>
                <c:pt idx="3">
                  <c:v>60457.0</c:v>
                </c:pt>
                <c:pt idx="4">
                  <c:v>65076.0</c:v>
                </c:pt>
                <c:pt idx="5">
                  <c:v>78876.0</c:v>
                </c:pt>
                <c:pt idx="6">
                  <c:v>101219.0</c:v>
                </c:pt>
                <c:pt idx="7">
                  <c:v>102672.0</c:v>
                </c:pt>
                <c:pt idx="8">
                  <c:v>101544.0</c:v>
                </c:pt>
              </c:numCache>
            </c:numRef>
          </c:val>
          <c:smooth val="0"/>
        </c:ser>
        <c:ser>
          <c:idx val="6"/>
          <c:order val="6"/>
          <c:tx>
            <c:strRef>
              <c:f>'stats-collection'!$L$65</c:f>
              <c:strCache>
                <c:ptCount val="1"/>
                <c:pt idx="0">
                  <c:v>Sc développement</c:v>
                </c:pt>
              </c:strCache>
            </c:strRef>
          </c:tx>
          <c:cat>
            <c:numRef>
              <c:f>'stats-collection'!$M$58:$U$58</c:f>
              <c:numCache>
                <c:formatCode>General</c:formatCode>
                <c:ptCount val="9"/>
                <c:pt idx="0">
                  <c:v>2006.0</c:v>
                </c:pt>
                <c:pt idx="1">
                  <c:v>2007.0</c:v>
                </c:pt>
                <c:pt idx="2">
                  <c:v>2008.0</c:v>
                </c:pt>
                <c:pt idx="3">
                  <c:v>2009.0</c:v>
                </c:pt>
                <c:pt idx="4">
                  <c:v>2010.0</c:v>
                </c:pt>
                <c:pt idx="5">
                  <c:v>2011.0</c:v>
                </c:pt>
                <c:pt idx="6">
                  <c:v>2012.0</c:v>
                </c:pt>
                <c:pt idx="7">
                  <c:v>2013.0</c:v>
                </c:pt>
                <c:pt idx="8">
                  <c:v>2014.0</c:v>
                </c:pt>
              </c:numCache>
            </c:numRef>
          </c:cat>
          <c:val>
            <c:numRef>
              <c:f>'stats-collection'!$M$65:$U$65</c:f>
              <c:numCache>
                <c:formatCode>#,##0</c:formatCode>
                <c:ptCount val="9"/>
                <c:pt idx="0">
                  <c:v>12811.0</c:v>
                </c:pt>
                <c:pt idx="1">
                  <c:v>17255.0</c:v>
                </c:pt>
                <c:pt idx="2">
                  <c:v>16759.0</c:v>
                </c:pt>
                <c:pt idx="3">
                  <c:v>16687.0</c:v>
                </c:pt>
                <c:pt idx="4">
                  <c:v>17482.0</c:v>
                </c:pt>
                <c:pt idx="5">
                  <c:v>20786.0</c:v>
                </c:pt>
                <c:pt idx="6">
                  <c:v>31671.0</c:v>
                </c:pt>
                <c:pt idx="7">
                  <c:v>29669.0</c:v>
                </c:pt>
                <c:pt idx="8">
                  <c:v>28890.0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-2014779304"/>
        <c:axId val="-2014776392"/>
      </c:lineChart>
      <c:catAx>
        <c:axId val="-201477930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crossAx val="-2014776392"/>
        <c:crosses val="autoZero"/>
        <c:auto val="1"/>
        <c:lblAlgn val="ctr"/>
        <c:lblOffset val="100"/>
        <c:noMultiLvlLbl val="0"/>
      </c:catAx>
      <c:valAx>
        <c:axId val="-2014776392"/>
        <c:scaling>
          <c:orientation val="minMax"/>
        </c:scaling>
        <c:delete val="0"/>
        <c:axPos val="l"/>
        <c:majorGridlines/>
        <c:title>
          <c:tx>
            <c:rich>
              <a:bodyPr/>
              <a:lstStyle/>
              <a:p>
                <a:pPr marL="0" marR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sz="1000" b="1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fr-FR" sz="1500" b="1" i="0" baseline="0" dirty="0">
                    <a:effectLst/>
                  </a:rPr>
                  <a:t>Nb. de Téléchargements</a:t>
                </a:r>
                <a:endParaRPr lang="fr-FR" sz="1500" dirty="0">
                  <a:effectLst/>
                </a:endParaRPr>
              </a:p>
              <a:p>
                <a:pPr marL="0" marR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sz="1000" b="1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endParaRPr lang="fr-FR" sz="1000" dirty="0"/>
              </a:p>
            </c:rich>
          </c:tx>
          <c:layout/>
          <c:overlay val="0"/>
        </c:title>
        <c:numFmt formatCode="#,##0" sourceLinked="1"/>
        <c:majorTickMark val="none"/>
        <c:minorTickMark val="none"/>
        <c:tickLblPos val="nextTo"/>
        <c:crossAx val="-2014779304"/>
        <c:crosses val="autoZero"/>
        <c:crossBetween val="between"/>
      </c:valAx>
    </c:plotArea>
    <c:legend>
      <c:legendPos val="r"/>
      <c:layout/>
      <c:overlay val="0"/>
      <c:txPr>
        <a:bodyPr/>
        <a:lstStyle/>
        <a:p>
          <a:pPr>
            <a:defRPr sz="1500"/>
          </a:pPr>
          <a:endParaRPr lang="fr-FR"/>
        </a:p>
      </c:txPr>
    </c:legend>
    <c:plotVisOnly val="1"/>
    <c:dispBlanksAs val="gap"/>
    <c:showDLblsOverMax val="0"/>
  </c:chart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78E597C-6AC1-6742-B167-D67AD08FD3B6}" type="datetimeFigureOut">
              <a:rPr lang="fr-FR" smtClean="0"/>
              <a:t>2015-09-09</a:t>
            </a:fld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85892DE-F4BC-E646-AA4E-A9819CFC94EB}" type="slidenum">
              <a:rPr lang="fr-FR" smtClean="0"/>
              <a:t>‹#›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433481169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FEC951D-5391-1345-A4FE-A139B9CCADB3}" type="datetimeFigureOut">
              <a:rPr lang="fr-FR" smtClean="0"/>
              <a:t>2015-09-09</a:t>
            </a:fld>
            <a:endParaRPr lang="fr-FR" dirty="0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 dirty="0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CA" smtClean="0"/>
              <a:t>Cliquez pour modifier les styles du texte du masque</a:t>
            </a:r>
          </a:p>
          <a:p>
            <a:pPr lvl="1"/>
            <a:r>
              <a:rPr lang="fr-CA" smtClean="0"/>
              <a:t>Deuxième niveau</a:t>
            </a:r>
          </a:p>
          <a:p>
            <a:pPr lvl="2"/>
            <a:r>
              <a:rPr lang="fr-CA" smtClean="0"/>
              <a:t>Troisième niveau</a:t>
            </a:r>
          </a:p>
          <a:p>
            <a:pPr lvl="3"/>
            <a:r>
              <a:rPr lang="fr-CA" smtClean="0"/>
              <a:t>Quatrième niveau</a:t>
            </a:r>
          </a:p>
          <a:p>
            <a:pPr lvl="4"/>
            <a:r>
              <a:rPr lang="fr-CA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F81ED52-4769-0147-8A11-E28642C871E0}" type="slidenum">
              <a:rPr lang="fr-FR" smtClean="0"/>
              <a:t>‹#›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71525086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Relationship Id="rId3" Type="http://schemas.openxmlformats.org/officeDocument/2006/relationships/hyperlink" Target="mailto:classiques@uqac.ca" TargetMode="Externa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Adresse du site</a:t>
            </a:r>
            <a:r>
              <a:rPr lang="fr-FR" baseline="0" dirty="0" smtClean="0"/>
              <a:t> Internet </a:t>
            </a:r>
            <a:r>
              <a:rPr lang="fr-FR" baseline="0" dirty="0" smtClean="0"/>
              <a:t>:</a:t>
            </a:r>
            <a:r>
              <a:rPr lang="fr-FR" baseline="0" dirty="0" smtClean="0"/>
              <a:t> http://</a:t>
            </a:r>
            <a:r>
              <a:rPr lang="fr-FR" baseline="0" dirty="0" err="1" smtClean="0"/>
              <a:t>classiques.uqac.ca</a:t>
            </a:r>
            <a:endParaRPr lang="fr-FR" baseline="0" dirty="0" smtClean="0"/>
          </a:p>
          <a:p>
            <a:r>
              <a:rPr lang="fr-FR" baseline="0" dirty="0" smtClean="0"/>
              <a:t>Pour nous joindre </a:t>
            </a:r>
            <a:r>
              <a:rPr lang="fr-FR" baseline="0" dirty="0" smtClean="0"/>
              <a:t>: </a:t>
            </a:r>
            <a:r>
              <a:rPr lang="fr-FR" sz="1200" b="0" u="none" kern="1200" dirty="0" smtClean="0">
                <a:solidFill>
                  <a:srgbClr val="000000"/>
                </a:solidFill>
                <a:latin typeface="+mn-lt"/>
                <a:ea typeface="+mn-ea"/>
                <a:cs typeface="+mn-cs"/>
                <a:hlinkClick r:id="rId3"/>
              </a:rPr>
              <a:t>classiques@uqac.ca</a:t>
            </a:r>
            <a:endParaRPr lang="fr-FR" b="0" u="none" dirty="0">
              <a:solidFill>
                <a:srgbClr val="000000"/>
              </a:solidFill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81ED52-4769-0147-8A11-E28642C871E0}" type="slidenum">
              <a:rPr lang="fr-FR" smtClean="0"/>
              <a:t>1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83974644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ET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81ED52-4769-0147-8A11-E28642C871E0}" type="slidenum">
              <a:rPr lang="fr-FR" smtClean="0"/>
              <a:t>10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4567483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dirty="0" smtClean="0"/>
              <a:t>ET</a:t>
            </a:r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81ED52-4769-0147-8A11-E28642C871E0}" type="slidenum">
              <a:rPr lang="fr-FR" smtClean="0"/>
              <a:t>11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1458963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dirty="0" smtClean="0"/>
              <a:t>ET</a:t>
            </a:r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81ED52-4769-0147-8A11-E28642C871E0}" type="slidenum">
              <a:rPr lang="fr-FR" smtClean="0"/>
              <a:t>12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5057528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dirty="0" smtClean="0"/>
              <a:t>ET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81ED52-4769-0147-8A11-E28642C871E0}" type="slidenum">
              <a:rPr lang="fr-FR" smtClean="0"/>
              <a:t>13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1666551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dirty="0" smtClean="0"/>
              <a:t>ET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81ED52-4769-0147-8A11-E28642C871E0}" type="slidenum">
              <a:rPr lang="fr-FR" smtClean="0"/>
              <a:t>14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6034052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JM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81ED52-4769-0147-8A11-E28642C871E0}" type="slidenum">
              <a:rPr lang="fr-FR" smtClean="0"/>
              <a:t>15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9121690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dirty="0" smtClean="0"/>
              <a:t>JM</a:t>
            </a:r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81ED52-4769-0147-8A11-E28642C871E0}" type="slidenum">
              <a:rPr lang="fr-FR" smtClean="0"/>
              <a:t>16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8464762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dirty="0" smtClean="0"/>
              <a:t>JM</a:t>
            </a:r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81ED52-4769-0147-8A11-E28642C871E0}" type="slidenum">
              <a:rPr lang="fr-FR" smtClean="0"/>
              <a:t>17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9032537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ET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81ED52-4769-0147-8A11-E28642C871E0}" type="slidenum">
              <a:rPr lang="fr-FR" smtClean="0"/>
              <a:t>18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2749302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dirty="0" smtClean="0"/>
              <a:t>ET</a:t>
            </a:r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81ED52-4769-0147-8A11-E28642C871E0}" type="slidenum">
              <a:rPr lang="fr-FR" smtClean="0"/>
              <a:t>19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2690606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ET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81ED52-4769-0147-8A11-E28642C871E0}" type="slidenum">
              <a:rPr lang="fr-FR" smtClean="0"/>
              <a:t>2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5097871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dirty="0" smtClean="0"/>
              <a:t>ET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81ED52-4769-0147-8A11-E28642C871E0}" type="slidenum">
              <a:rPr lang="fr-FR" smtClean="0"/>
              <a:t>20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78082790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dirty="0" smtClean="0"/>
              <a:t>ET</a:t>
            </a:r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81ED52-4769-0147-8A11-E28642C871E0}" type="slidenum">
              <a:rPr lang="fr-FR" smtClean="0"/>
              <a:t>3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07229191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JM</a:t>
            </a:r>
          </a:p>
          <a:p>
            <a:r>
              <a:rPr lang="fr-FR" dirty="0" smtClean="0"/>
              <a:t>Pour de plus amples informations voir http://</a:t>
            </a:r>
            <a:r>
              <a:rPr lang="fr-FR" dirty="0" err="1" smtClean="0"/>
              <a:t>classiques.uqac.ca</a:t>
            </a:r>
            <a:r>
              <a:rPr lang="fr-FR" dirty="0" smtClean="0"/>
              <a:t>/inter/a-</a:t>
            </a:r>
            <a:r>
              <a:rPr lang="fr-FR" dirty="0" err="1" smtClean="0"/>
              <a:t>propos.php</a:t>
            </a:r>
            <a:r>
              <a:rPr lang="fr-FR" dirty="0" smtClean="0"/>
              <a:t>.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81ED52-4769-0147-8A11-E28642C871E0}" type="slidenum">
              <a:rPr lang="fr-FR" smtClean="0"/>
              <a:t>4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92927454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dirty="0" smtClean="0"/>
              <a:t>JM</a:t>
            </a:r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81ED52-4769-0147-8A11-E28642C871E0}" type="slidenum">
              <a:rPr lang="fr-FR" smtClean="0"/>
              <a:t>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12746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dirty="0" smtClean="0"/>
              <a:t>JM</a:t>
            </a:r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81ED52-4769-0147-8A11-E28642C871E0}" type="slidenum">
              <a:rPr lang="fr-FR" smtClean="0"/>
              <a:t>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5580734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dirty="0" smtClean="0"/>
              <a:t>JM</a:t>
            </a:r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81ED52-4769-0147-8A11-E28642C871E0}" type="slidenum">
              <a:rPr lang="fr-FR" smtClean="0"/>
              <a:t>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2480942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dirty="0" smtClean="0"/>
              <a:t>JM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81ED52-4769-0147-8A11-E28642C871E0}" type="slidenum">
              <a:rPr lang="fr-FR" smtClean="0"/>
              <a:t>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3513718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dirty="0" smtClean="0"/>
              <a:t>JM</a:t>
            </a:r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81ED52-4769-0147-8A11-E28642C871E0}" type="slidenum">
              <a:rPr lang="fr-FR" smtClean="0"/>
              <a:t>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809680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CA" smtClean="0"/>
              <a:t>Cliquez et modifiez le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CA" smtClean="0"/>
              <a:t>Cliquez pour 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2D2B62-9E60-3D4E-A0F1-434679F69088}" type="datetime1">
              <a:rPr lang="fr-CA" smtClean="0"/>
              <a:t>2015-09-09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856140-B668-E842-AD95-242E9E6F94BC}" type="slidenum">
              <a:rPr lang="fr-FR" smtClean="0"/>
              <a:pPr/>
              <a:t>‹#›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0932488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smtClean="0"/>
              <a:t>Cliquez et modifiez le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CA" smtClean="0"/>
              <a:t>Cliquez pour modifier les styles du texte du masque</a:t>
            </a:r>
          </a:p>
          <a:p>
            <a:pPr lvl="1"/>
            <a:r>
              <a:rPr lang="fr-CA" smtClean="0"/>
              <a:t>Deuxième niveau</a:t>
            </a:r>
          </a:p>
          <a:p>
            <a:pPr lvl="2"/>
            <a:r>
              <a:rPr lang="fr-CA" smtClean="0"/>
              <a:t>Troisième niveau</a:t>
            </a:r>
          </a:p>
          <a:p>
            <a:pPr lvl="3"/>
            <a:r>
              <a:rPr lang="fr-CA" smtClean="0"/>
              <a:t>Quatrième niveau</a:t>
            </a:r>
          </a:p>
          <a:p>
            <a:pPr lvl="4"/>
            <a:r>
              <a:rPr lang="fr-CA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194C94-21C2-1B43-AC0F-8B0826D3AAC4}" type="datetime1">
              <a:rPr lang="fr-CA" smtClean="0"/>
              <a:t>2015-09-09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856140-B668-E842-AD95-242E9E6F94BC}" type="slidenum">
              <a:rPr lang="fr-FR" smtClean="0"/>
              <a:pPr/>
              <a:t>‹#›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6996414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CA" smtClean="0"/>
              <a:t>Cliquez et modifiez le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CA" smtClean="0"/>
              <a:t>Cliquez pour modifier les styles du texte du masque</a:t>
            </a:r>
          </a:p>
          <a:p>
            <a:pPr lvl="1"/>
            <a:r>
              <a:rPr lang="fr-CA" smtClean="0"/>
              <a:t>Deuxième niveau</a:t>
            </a:r>
          </a:p>
          <a:p>
            <a:pPr lvl="2"/>
            <a:r>
              <a:rPr lang="fr-CA" smtClean="0"/>
              <a:t>Troisième niveau</a:t>
            </a:r>
          </a:p>
          <a:p>
            <a:pPr lvl="3"/>
            <a:r>
              <a:rPr lang="fr-CA" smtClean="0"/>
              <a:t>Quatrième niveau</a:t>
            </a:r>
          </a:p>
          <a:p>
            <a:pPr lvl="4"/>
            <a:r>
              <a:rPr lang="fr-CA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982175-1FBB-D94A-9F54-9B551D51DC92}" type="datetime1">
              <a:rPr lang="fr-CA" smtClean="0"/>
              <a:t>2015-09-09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856140-B668-E842-AD95-242E9E6F94BC}" type="slidenum">
              <a:rPr lang="fr-FR" smtClean="0"/>
              <a:pPr/>
              <a:t>‹#›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9138953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CA" smtClean="0"/>
              <a:t>Cliquez pour modifier les styles du texte du masque</a:t>
            </a:r>
          </a:p>
          <a:p>
            <a:pPr lvl="1"/>
            <a:r>
              <a:rPr lang="fr-CA" smtClean="0"/>
              <a:t>Deuxième niveau</a:t>
            </a:r>
          </a:p>
          <a:p>
            <a:pPr lvl="2"/>
            <a:r>
              <a:rPr lang="fr-CA" smtClean="0"/>
              <a:t>Troisième niveau</a:t>
            </a:r>
          </a:p>
          <a:p>
            <a:pPr lvl="3"/>
            <a:r>
              <a:rPr lang="fr-CA" smtClean="0"/>
              <a:t>Quatrième niveau</a:t>
            </a:r>
          </a:p>
          <a:p>
            <a:pPr lvl="4"/>
            <a:r>
              <a:rPr lang="fr-CA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252EDC-001B-4449-829C-765C3A49A005}" type="datetime1">
              <a:rPr lang="fr-CA" smtClean="0"/>
              <a:t>2015-09-09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856140-B668-E842-AD95-242E9E6F94BC}" type="slidenum">
              <a:rPr lang="fr-FR" smtClean="0"/>
              <a:pPr/>
              <a:t>‹#›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5781239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CA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CA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A93E15-1099-6A45-BD74-6A07248CE438}" type="datetime1">
              <a:rPr lang="fr-CA" smtClean="0"/>
              <a:t>2015-09-09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856140-B668-E842-AD95-242E9E6F94BC}" type="slidenum">
              <a:rPr lang="fr-FR" smtClean="0"/>
              <a:pPr/>
              <a:t>‹#›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0092515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CA" smtClean="0"/>
              <a:t>Cliquez pour modifier les styles du texte du masque</a:t>
            </a:r>
          </a:p>
          <a:p>
            <a:pPr lvl="1"/>
            <a:r>
              <a:rPr lang="fr-CA" smtClean="0"/>
              <a:t>Deuxième niveau</a:t>
            </a:r>
          </a:p>
          <a:p>
            <a:pPr lvl="2"/>
            <a:r>
              <a:rPr lang="fr-CA" smtClean="0"/>
              <a:t>Troisième niveau</a:t>
            </a:r>
          </a:p>
          <a:p>
            <a:pPr lvl="3"/>
            <a:r>
              <a:rPr lang="fr-CA" smtClean="0"/>
              <a:t>Quatrième niveau</a:t>
            </a:r>
          </a:p>
          <a:p>
            <a:pPr lvl="4"/>
            <a:r>
              <a:rPr lang="fr-CA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CA" smtClean="0"/>
              <a:t>Cliquez pour modifier les styles du texte du masque</a:t>
            </a:r>
          </a:p>
          <a:p>
            <a:pPr lvl="1"/>
            <a:r>
              <a:rPr lang="fr-CA" smtClean="0"/>
              <a:t>Deuxième niveau</a:t>
            </a:r>
          </a:p>
          <a:p>
            <a:pPr lvl="2"/>
            <a:r>
              <a:rPr lang="fr-CA" smtClean="0"/>
              <a:t>Troisième niveau</a:t>
            </a:r>
          </a:p>
          <a:p>
            <a:pPr lvl="3"/>
            <a:r>
              <a:rPr lang="fr-CA" smtClean="0"/>
              <a:t>Quatrième niveau</a:t>
            </a:r>
          </a:p>
          <a:p>
            <a:pPr lvl="4"/>
            <a:r>
              <a:rPr lang="fr-CA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2FA79-1B0D-5A49-A045-ECD67D37C138}" type="datetime1">
              <a:rPr lang="fr-CA" smtClean="0"/>
              <a:t>2015-09-09</a:t>
            </a:fld>
            <a:endParaRPr lang="fr-FR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856140-B668-E842-AD95-242E9E6F94BC}" type="slidenum">
              <a:rPr lang="fr-FR" smtClean="0"/>
              <a:pPr/>
              <a:t>‹#›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4362086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CA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CA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CA" smtClean="0"/>
              <a:t>Cliquez pour modifier les styles du texte du masque</a:t>
            </a:r>
          </a:p>
          <a:p>
            <a:pPr lvl="1"/>
            <a:r>
              <a:rPr lang="fr-CA" smtClean="0"/>
              <a:t>Deuxième niveau</a:t>
            </a:r>
          </a:p>
          <a:p>
            <a:pPr lvl="2"/>
            <a:r>
              <a:rPr lang="fr-CA" smtClean="0"/>
              <a:t>Troisième niveau</a:t>
            </a:r>
          </a:p>
          <a:p>
            <a:pPr lvl="3"/>
            <a:r>
              <a:rPr lang="fr-CA" smtClean="0"/>
              <a:t>Quatrième niveau</a:t>
            </a:r>
          </a:p>
          <a:p>
            <a:pPr lvl="4"/>
            <a:r>
              <a:rPr lang="fr-CA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CA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CA" smtClean="0"/>
              <a:t>Cliquez pour modifier les styles du texte du masque</a:t>
            </a:r>
          </a:p>
          <a:p>
            <a:pPr lvl="1"/>
            <a:r>
              <a:rPr lang="fr-CA" smtClean="0"/>
              <a:t>Deuxième niveau</a:t>
            </a:r>
          </a:p>
          <a:p>
            <a:pPr lvl="2"/>
            <a:r>
              <a:rPr lang="fr-CA" smtClean="0"/>
              <a:t>Troisième niveau</a:t>
            </a:r>
          </a:p>
          <a:p>
            <a:pPr lvl="3"/>
            <a:r>
              <a:rPr lang="fr-CA" smtClean="0"/>
              <a:t>Quatrième niveau</a:t>
            </a:r>
          </a:p>
          <a:p>
            <a:pPr lvl="4"/>
            <a:r>
              <a:rPr lang="fr-CA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29F183-1C3E-624B-A957-D8CBC360DAD2}" type="datetime1">
              <a:rPr lang="fr-CA" smtClean="0"/>
              <a:t>2015-09-09</a:t>
            </a:fld>
            <a:endParaRPr lang="fr-FR" dirty="0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856140-B668-E842-AD95-242E9E6F94BC}" type="slidenum">
              <a:rPr lang="fr-FR" smtClean="0"/>
              <a:pPr/>
              <a:t>‹#›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7284541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smtClean="0"/>
              <a:t>Cliquez et modifiez le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5EF992-0416-5A4A-9AAA-85755B622787}" type="datetime1">
              <a:rPr lang="fr-CA" smtClean="0"/>
              <a:t>2015-09-09</a:t>
            </a:fld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856140-B668-E842-AD95-242E9E6F94BC}" type="slidenum">
              <a:rPr lang="fr-FR" smtClean="0"/>
              <a:pPr/>
              <a:t>‹#›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053307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FA41C4-A565-EE44-8B27-F8A6574F4082}" type="datetime1">
              <a:rPr lang="fr-CA" smtClean="0"/>
              <a:t>2015-09-09</a:t>
            </a:fld>
            <a:endParaRPr lang="fr-FR" dirty="0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856140-B668-E842-AD95-242E9E6F94BC}" type="slidenum">
              <a:rPr lang="fr-FR" smtClean="0"/>
              <a:pPr/>
              <a:t>‹#›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5964899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CA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CA" smtClean="0"/>
              <a:t>Cliquez pour modifier les styles du texte du masque</a:t>
            </a:r>
          </a:p>
          <a:p>
            <a:pPr lvl="1"/>
            <a:r>
              <a:rPr lang="fr-CA" smtClean="0"/>
              <a:t>Deuxième niveau</a:t>
            </a:r>
          </a:p>
          <a:p>
            <a:pPr lvl="2"/>
            <a:r>
              <a:rPr lang="fr-CA" smtClean="0"/>
              <a:t>Troisième niveau</a:t>
            </a:r>
          </a:p>
          <a:p>
            <a:pPr lvl="3"/>
            <a:r>
              <a:rPr lang="fr-CA" smtClean="0"/>
              <a:t>Quatrième niveau</a:t>
            </a:r>
          </a:p>
          <a:p>
            <a:pPr lvl="4"/>
            <a:r>
              <a:rPr lang="fr-CA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CA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B71471-4106-8B4F-B34F-65C4220FE168}" type="datetime1">
              <a:rPr lang="fr-CA" smtClean="0"/>
              <a:t>2015-09-09</a:t>
            </a:fld>
            <a:endParaRPr lang="fr-FR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856140-B668-E842-AD95-242E9E6F94BC}" type="slidenum">
              <a:rPr lang="fr-FR" smtClean="0"/>
              <a:pPr/>
              <a:t>‹#›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9451970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CA" smtClean="0"/>
              <a:t>Cliquez et modifiez le titre</a:t>
            </a:r>
            <a:endParaRPr lang="fr-FR"/>
          </a:p>
        </p:txBody>
      </p:sp>
      <p:sp>
        <p:nvSpPr>
          <p:cNvPr id="3" name="Espace réservé pour une image 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CA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C8E511-3E0F-954D-9152-4B79D003FD5A}" type="datetime1">
              <a:rPr lang="fr-CA" smtClean="0"/>
              <a:t>2015-09-09</a:t>
            </a:fld>
            <a:endParaRPr lang="fr-FR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856140-B668-E842-AD95-242E9E6F94BC}" type="slidenum">
              <a:rPr lang="fr-FR" smtClean="0"/>
              <a:pPr/>
              <a:t>‹#›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7965390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CA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CA" smtClean="0"/>
              <a:t>Cliquez pour modifier les styles du texte du masque</a:t>
            </a:r>
          </a:p>
          <a:p>
            <a:pPr lvl="1"/>
            <a:r>
              <a:rPr lang="fr-CA" smtClean="0"/>
              <a:t>Deuxième niveau</a:t>
            </a:r>
          </a:p>
          <a:p>
            <a:pPr lvl="2"/>
            <a:r>
              <a:rPr lang="fr-CA" smtClean="0"/>
              <a:t>Troisième niveau</a:t>
            </a:r>
          </a:p>
          <a:p>
            <a:pPr lvl="3"/>
            <a:r>
              <a:rPr lang="fr-CA" smtClean="0"/>
              <a:t>Quatrième niveau</a:t>
            </a:r>
          </a:p>
          <a:p>
            <a:pPr lvl="4"/>
            <a:r>
              <a:rPr lang="fr-CA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F1EF1F-5E9C-9642-8017-C018ADE1D8AF}" type="datetime1">
              <a:rPr lang="fr-CA" smtClean="0"/>
              <a:t>2015-09-09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856140-B668-E842-AD95-242E9E6F94BC}" type="slidenum">
              <a:rPr lang="fr-FR" smtClean="0"/>
              <a:pPr/>
              <a:t>‹#›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3796703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Relationship Id="rId3" Type="http://schemas.openxmlformats.org/officeDocument/2006/relationships/chart" Target="../charts/char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Relationship Id="rId3" Type="http://schemas.openxmlformats.org/officeDocument/2006/relationships/chart" Target="../charts/char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Relationship Id="rId3" Type="http://schemas.openxmlformats.org/officeDocument/2006/relationships/chart" Target="../charts/char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Relationship Id="rId3" Type="http://schemas.openxmlformats.org/officeDocument/2006/relationships/chart" Target="../charts/chart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 descr="Capture d’écran 2015-09-09 à 11.14.07.png"/>
          <p:cNvPicPr>
            <a:picLocks noChangeAspect="1"/>
          </p:cNvPicPr>
          <p:nvPr/>
        </p:nvPicPr>
        <p:blipFill>
          <a:blip r:embed="rId3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235857" y="1431080"/>
            <a:ext cx="8672285" cy="1701472"/>
          </a:xfrm>
        </p:spPr>
        <p:txBody>
          <a:bodyPr>
            <a:noAutofit/>
          </a:bodyPr>
          <a:lstStyle/>
          <a:p>
            <a:r>
              <a:rPr lang="fr-FR" sz="4600" dirty="0" smtClean="0">
                <a:latin typeface="Chalkboard"/>
                <a:cs typeface="Chalkboard"/>
              </a:rPr>
              <a:t>Les Classiques des sciences sociales</a:t>
            </a:r>
            <a:r>
              <a:rPr lang="fr-FR" sz="4800" dirty="0" smtClean="0">
                <a:latin typeface="Chalkboard"/>
                <a:cs typeface="Chalkboard"/>
              </a:rPr>
              <a:t> </a:t>
            </a:r>
            <a:r>
              <a:rPr lang="fr-FR" sz="4600" dirty="0" smtClean="0">
                <a:latin typeface="Chalkboard"/>
                <a:cs typeface="Chalkboard"/>
              </a:rPr>
              <a:t>et sa contribution </a:t>
            </a:r>
            <a:br>
              <a:rPr lang="fr-FR" sz="4600" dirty="0" smtClean="0">
                <a:latin typeface="Chalkboard"/>
                <a:cs typeface="Chalkboard"/>
              </a:rPr>
            </a:br>
            <a:r>
              <a:rPr lang="fr-FR" sz="4600" dirty="0" smtClean="0">
                <a:latin typeface="Chalkboard"/>
                <a:cs typeface="Chalkboard"/>
              </a:rPr>
              <a:t>au libre accès</a:t>
            </a:r>
            <a:endParaRPr lang="fr-FR" sz="4600" dirty="0">
              <a:latin typeface="Chalkboard"/>
              <a:cs typeface="Chalkboard"/>
            </a:endParaRP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854604" y="4022726"/>
            <a:ext cx="5720038" cy="1752600"/>
          </a:xfrm>
        </p:spPr>
        <p:txBody>
          <a:bodyPr>
            <a:noAutofit/>
          </a:bodyPr>
          <a:lstStyle/>
          <a:p>
            <a:r>
              <a:rPr lang="fr-CA" sz="2000" b="1" dirty="0" smtClean="0">
                <a:solidFill>
                  <a:schemeClr val="tx1"/>
                </a:solidFill>
              </a:rPr>
              <a:t>Présentation dans le cadre du colloque</a:t>
            </a:r>
          </a:p>
          <a:p>
            <a:r>
              <a:rPr lang="fr-CA" sz="2000" b="1" dirty="0" smtClean="0">
                <a:solidFill>
                  <a:schemeClr val="tx1"/>
                </a:solidFill>
              </a:rPr>
              <a:t> </a:t>
            </a:r>
            <a:r>
              <a:rPr lang="fr-FR" sz="2000" b="1" i="1" dirty="0" smtClean="0">
                <a:solidFill>
                  <a:schemeClr val="tx1"/>
                </a:solidFill>
              </a:rPr>
              <a:t>Ouvrir la science pour mieux la partager,</a:t>
            </a:r>
          </a:p>
          <a:p>
            <a:r>
              <a:rPr lang="fr-FR" sz="2000" b="1" i="1" dirty="0">
                <a:solidFill>
                  <a:schemeClr val="tx1"/>
                </a:solidFill>
              </a:rPr>
              <a:t>d</a:t>
            </a:r>
            <a:r>
              <a:rPr lang="fr-FR" sz="2000" b="1" i="1" dirty="0" smtClean="0">
                <a:solidFill>
                  <a:schemeClr val="tx1"/>
                </a:solidFill>
              </a:rPr>
              <a:t>u Nord au Sud de la Francophonie	</a:t>
            </a:r>
          </a:p>
          <a:p>
            <a:endParaRPr lang="fr-FR" sz="2000" b="1" dirty="0">
              <a:solidFill>
                <a:schemeClr val="tx1"/>
              </a:solidFill>
            </a:endParaRPr>
          </a:p>
          <a:p>
            <a:r>
              <a:rPr lang="fr-CA" sz="2000" b="1" dirty="0" smtClean="0">
                <a:solidFill>
                  <a:schemeClr val="tx1"/>
                </a:solidFill>
              </a:rPr>
              <a:t>Émilie Tremblay et Jean-Marie Tremblay</a:t>
            </a:r>
          </a:p>
          <a:p>
            <a:r>
              <a:rPr lang="fr-FR" sz="2000" b="1" dirty="0" smtClean="0">
                <a:solidFill>
                  <a:schemeClr val="tx1"/>
                </a:solidFill>
              </a:rPr>
              <a:t>11 septembre 2015, MCQ</a:t>
            </a:r>
          </a:p>
          <a:p>
            <a:endParaRPr lang="fr-FR" sz="20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559316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CA" dirty="0">
                <a:latin typeface="Calibri" charset="0"/>
              </a:rPr>
              <a:t>Qu’est-ce que la bibliothèque diffuse </a:t>
            </a:r>
            <a:r>
              <a:rPr lang="fr-CA" dirty="0" smtClean="0">
                <a:latin typeface="Calibri" charset="0"/>
              </a:rPr>
              <a:t>?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587500"/>
            <a:ext cx="8229600" cy="4525963"/>
          </a:xfrm>
        </p:spPr>
        <p:txBody>
          <a:bodyPr>
            <a:normAutofit/>
          </a:bodyPr>
          <a:lstStyle/>
          <a:p>
            <a:pPr marL="0" indent="0">
              <a:lnSpc>
                <a:spcPct val="90000"/>
              </a:lnSpc>
              <a:buNone/>
              <a:defRPr/>
            </a:pPr>
            <a:endParaRPr lang="fr-CA" sz="500" dirty="0">
              <a:latin typeface="Calibri" charset="0"/>
            </a:endParaRPr>
          </a:p>
          <a:p>
            <a:pPr lvl="1">
              <a:lnSpc>
                <a:spcPct val="90000"/>
              </a:lnSpc>
              <a:buFont typeface="Wingdings" charset="2"/>
              <a:buChar char="Ø"/>
              <a:defRPr/>
            </a:pPr>
            <a:r>
              <a:rPr lang="fr-CA" sz="2600" dirty="0" smtClean="0">
                <a:latin typeface="Calibri" charset="0"/>
                <a:cs typeface="ＭＳ Ｐゴシック" charset="0"/>
              </a:rPr>
              <a:t>Plus de </a:t>
            </a:r>
            <a:r>
              <a:rPr lang="fr-CA" sz="2600" b="1" dirty="0" smtClean="0">
                <a:solidFill>
                  <a:srgbClr val="215968"/>
                </a:solidFill>
                <a:latin typeface="Calibri" charset="0"/>
                <a:cs typeface="ＭＳ Ｐゴシック" charset="0"/>
              </a:rPr>
              <a:t>6000 œuvres</a:t>
            </a:r>
            <a:r>
              <a:rPr lang="fr-CA" sz="2600" dirty="0" smtClean="0">
                <a:solidFill>
                  <a:srgbClr val="215968"/>
                </a:solidFill>
                <a:latin typeface="Calibri" charset="0"/>
                <a:cs typeface="ＭＳ Ｐゴシック" charset="0"/>
              </a:rPr>
              <a:t> </a:t>
            </a:r>
            <a:r>
              <a:rPr lang="fr-CA" sz="2600" dirty="0">
                <a:latin typeface="Calibri" charset="0"/>
                <a:cs typeface="ＭＳ Ｐゴシック" charset="0"/>
              </a:rPr>
              <a:t>contemporaines et classiques </a:t>
            </a:r>
            <a:r>
              <a:rPr lang="fr-CA" sz="2600" dirty="0" smtClean="0">
                <a:latin typeface="Calibri" charset="0"/>
                <a:cs typeface="ＭＳ Ｐゴシック" charset="0"/>
              </a:rPr>
              <a:t>de </a:t>
            </a:r>
            <a:r>
              <a:rPr lang="fr-CA" sz="2600" dirty="0">
                <a:latin typeface="Calibri" charset="0"/>
                <a:cs typeface="ＭＳ Ｐゴシック" charset="0"/>
              </a:rPr>
              <a:t>plus de </a:t>
            </a:r>
            <a:r>
              <a:rPr lang="fr-CA" sz="2600" b="1" dirty="0" smtClean="0">
                <a:solidFill>
                  <a:srgbClr val="215968"/>
                </a:solidFill>
                <a:latin typeface="Calibri" charset="0"/>
                <a:cs typeface="ＭＳ Ｐゴシック" charset="0"/>
              </a:rPr>
              <a:t>1500 </a:t>
            </a:r>
            <a:r>
              <a:rPr lang="fr-CA" sz="2600" b="1" dirty="0">
                <a:solidFill>
                  <a:srgbClr val="215968"/>
                </a:solidFill>
                <a:latin typeface="Calibri" charset="0"/>
                <a:cs typeface="ＭＳ Ｐゴシック" charset="0"/>
              </a:rPr>
              <a:t>auteurs </a:t>
            </a:r>
            <a:r>
              <a:rPr lang="fr-CA" sz="2600" dirty="0">
                <a:latin typeface="Calibri" charset="0"/>
                <a:cs typeface="ＭＳ Ｐゴシック" charset="0"/>
              </a:rPr>
              <a:t>différents</a:t>
            </a:r>
          </a:p>
          <a:p>
            <a:pPr lvl="1">
              <a:lnSpc>
                <a:spcPct val="90000"/>
              </a:lnSpc>
              <a:buFont typeface="Wingdings" charset="2"/>
              <a:buChar char="Ø"/>
              <a:defRPr/>
            </a:pPr>
            <a:r>
              <a:rPr lang="fr-CA" sz="2600" dirty="0">
                <a:latin typeface="Calibri" charset="0"/>
                <a:cs typeface="ＭＳ Ｐゴシック" charset="0"/>
              </a:rPr>
              <a:t>Principalement des œuvres en </a:t>
            </a:r>
            <a:r>
              <a:rPr lang="fr-CA" sz="2600" dirty="0" smtClean="0">
                <a:latin typeface="Calibri" charset="0"/>
                <a:cs typeface="ＭＳ Ｐゴシック" charset="0"/>
              </a:rPr>
              <a:t>français et quelques traductions en </a:t>
            </a:r>
            <a:r>
              <a:rPr lang="fr-CA" sz="2600" dirty="0">
                <a:latin typeface="Calibri" charset="0"/>
                <a:cs typeface="ＭＳ Ｐゴシック" charset="0"/>
              </a:rPr>
              <a:t>français </a:t>
            </a:r>
          </a:p>
          <a:p>
            <a:pPr lvl="1">
              <a:lnSpc>
                <a:spcPct val="90000"/>
              </a:lnSpc>
              <a:buFont typeface="Wingdings" charset="2"/>
              <a:buChar char="Ø"/>
              <a:defRPr/>
            </a:pPr>
            <a:r>
              <a:rPr lang="fr-CA" sz="2600" dirty="0">
                <a:latin typeface="Calibri" charset="0"/>
                <a:cs typeface="ＭＳ Ｐゴシック" charset="0"/>
              </a:rPr>
              <a:t>D</a:t>
            </a:r>
            <a:r>
              <a:rPr lang="fr-CA" sz="2600" dirty="0" smtClean="0">
                <a:latin typeface="Calibri" charset="0"/>
                <a:cs typeface="ＭＳ Ｐゴシック" charset="0"/>
              </a:rPr>
              <a:t>ifférents </a:t>
            </a:r>
            <a:r>
              <a:rPr lang="fr-CA" sz="2600" dirty="0">
                <a:latin typeface="Calibri" charset="0"/>
                <a:cs typeface="ＭＳ Ｐゴシック" charset="0"/>
              </a:rPr>
              <a:t>types de publications :</a:t>
            </a:r>
          </a:p>
          <a:p>
            <a:pPr marL="274637" lvl="1" indent="0">
              <a:lnSpc>
                <a:spcPct val="90000"/>
              </a:lnSpc>
              <a:buNone/>
              <a:defRPr/>
            </a:pPr>
            <a:endParaRPr lang="fr-CA" sz="500" dirty="0">
              <a:latin typeface="Calibri" charset="0"/>
              <a:cs typeface="ＭＳ Ｐゴシック" charset="0"/>
            </a:endParaRPr>
          </a:p>
          <a:p>
            <a:pPr marL="1263650" lvl="2">
              <a:lnSpc>
                <a:spcPct val="90000"/>
              </a:lnSpc>
              <a:buFont typeface="Corbel" charset="0"/>
              <a:buAutoNum type="alphaLcParenR"/>
              <a:defRPr/>
            </a:pPr>
            <a:r>
              <a:rPr lang="fr-CA" dirty="0">
                <a:solidFill>
                  <a:srgbClr val="6C271B"/>
                </a:solidFill>
                <a:latin typeface="Calibri" charset="0"/>
                <a:cs typeface="ＭＳ Ｐゴシック" charset="0"/>
              </a:rPr>
              <a:t>Des publications récentes dont les auteurs (ou leurs ayant-droit) et/ou les éditeurs ont donné leur accord pour qu’elles soient diffusées ;</a:t>
            </a:r>
          </a:p>
          <a:p>
            <a:pPr marL="1263650" lvl="2">
              <a:lnSpc>
                <a:spcPct val="90000"/>
              </a:lnSpc>
              <a:buFont typeface="Corbel" charset="0"/>
              <a:buAutoNum type="alphaLcParenR"/>
              <a:defRPr/>
            </a:pPr>
            <a:r>
              <a:rPr lang="fr-CA" dirty="0">
                <a:solidFill>
                  <a:srgbClr val="6C271B"/>
                </a:solidFill>
                <a:latin typeface="Calibri" charset="0"/>
                <a:cs typeface="ＭＳ Ｐゴシック" charset="0"/>
              </a:rPr>
              <a:t>Des publications du domaine public au Canada </a:t>
            </a:r>
          </a:p>
          <a:p>
            <a:pPr marL="1263650" lvl="2">
              <a:lnSpc>
                <a:spcPct val="90000"/>
              </a:lnSpc>
              <a:buFont typeface="Corbel" charset="0"/>
              <a:buAutoNum type="alphaLcParenR"/>
              <a:defRPr/>
            </a:pPr>
            <a:r>
              <a:rPr lang="fr-CA" dirty="0">
                <a:solidFill>
                  <a:srgbClr val="6C271B"/>
                </a:solidFill>
                <a:latin typeface="Calibri" charset="0"/>
                <a:cs typeface="ＭＳ Ｐゴシック" charset="0"/>
              </a:rPr>
              <a:t>Des œuvres inédites</a:t>
            </a:r>
            <a:endParaRPr lang="fr-CA" dirty="0">
              <a:solidFill>
                <a:srgbClr val="6C271B"/>
              </a:solidFill>
            </a:endParaRPr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856140-B668-E842-AD95-242E9E6F94BC}" type="slidenum">
              <a:rPr lang="fr-FR" smtClean="0"/>
              <a:pPr/>
              <a:t>10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9776730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Consultations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>
            <a:normAutofit/>
          </a:bodyPr>
          <a:lstStyle/>
          <a:p>
            <a:pPr marL="57150" indent="0">
              <a:buNone/>
            </a:pPr>
            <a:r>
              <a:rPr lang="fr-CA" b="1" dirty="0" smtClean="0">
                <a:solidFill>
                  <a:srgbClr val="215968"/>
                </a:solidFill>
              </a:rPr>
              <a:t>Visiteurs uniques (2006-2014) </a:t>
            </a:r>
            <a:r>
              <a:rPr lang="fr-CA" dirty="0" smtClean="0"/>
              <a:t>:</a:t>
            </a:r>
          </a:p>
          <a:p>
            <a:pPr marL="57150" indent="0">
              <a:buNone/>
            </a:pPr>
            <a:endParaRPr lang="fr-CA" sz="1500" dirty="0" smtClean="0"/>
          </a:p>
          <a:p>
            <a:pPr marL="514350" indent="-457200">
              <a:buFont typeface="Wingdings" charset="2"/>
              <a:buChar char="Ø"/>
            </a:pPr>
            <a:r>
              <a:rPr lang="fr-CA" dirty="0" smtClean="0"/>
              <a:t>Moyenne de visiteurs par mois : </a:t>
            </a:r>
            <a:r>
              <a:rPr lang="fr-CA" b="1" dirty="0" smtClean="0">
                <a:solidFill>
                  <a:srgbClr val="FF0000"/>
                </a:solidFill>
              </a:rPr>
              <a:t>139 570</a:t>
            </a:r>
            <a:r>
              <a:rPr lang="fr-CA" dirty="0" smtClean="0"/>
              <a:t>.</a:t>
            </a:r>
          </a:p>
          <a:p>
            <a:pPr marL="514350" indent="-457200">
              <a:buFont typeface="Wingdings" charset="2"/>
              <a:buChar char="Ø"/>
            </a:pPr>
            <a:r>
              <a:rPr lang="fr-CA" dirty="0" smtClean="0"/>
              <a:t>Moyenne de visiteurs par année : </a:t>
            </a:r>
            <a:r>
              <a:rPr lang="fr-CA" b="1" dirty="0" smtClean="0">
                <a:solidFill>
                  <a:srgbClr val="FF0000"/>
                </a:solidFill>
              </a:rPr>
              <a:t>1 674 808</a:t>
            </a:r>
            <a:r>
              <a:rPr lang="fr-CA" dirty="0" smtClean="0"/>
              <a:t>.</a:t>
            </a:r>
          </a:p>
          <a:p>
            <a:pPr marL="514350" indent="-457200">
              <a:buFont typeface="Wingdings" charset="2"/>
              <a:buChar char="Ø"/>
            </a:pPr>
            <a:r>
              <a:rPr lang="fr-CA" dirty="0" smtClean="0"/>
              <a:t>Total (2006-2014) : </a:t>
            </a:r>
            <a:r>
              <a:rPr lang="fr-CA" b="1" dirty="0" smtClean="0"/>
              <a:t>15 073 271</a:t>
            </a:r>
            <a:r>
              <a:rPr lang="fr-CA" dirty="0" smtClean="0"/>
              <a:t>.</a:t>
            </a:r>
          </a:p>
          <a:p>
            <a:pPr marL="57150" indent="0">
              <a:buNone/>
            </a:pPr>
            <a:endParaRPr lang="fr-CA" sz="2000" dirty="0"/>
          </a:p>
          <a:p>
            <a:pPr marL="0" indent="0">
              <a:buNone/>
            </a:pPr>
            <a:endParaRPr lang="fr-CA" sz="280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856140-B668-E842-AD95-242E9E6F94BC}" type="slidenum">
              <a:rPr lang="fr-FR" smtClean="0"/>
              <a:pPr/>
              <a:t>11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2372195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Consultations (suite)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199" y="1600200"/>
            <a:ext cx="8390257" cy="4525963"/>
          </a:xfrm>
        </p:spPr>
        <p:txBody>
          <a:bodyPr/>
          <a:lstStyle/>
          <a:p>
            <a:pPr marL="57150" indent="0">
              <a:buNone/>
            </a:pPr>
            <a:r>
              <a:rPr lang="fr-CA" b="1" dirty="0">
                <a:solidFill>
                  <a:srgbClr val="215968"/>
                </a:solidFill>
              </a:rPr>
              <a:t>Pages </a:t>
            </a:r>
            <a:r>
              <a:rPr lang="fr-CA" b="1" dirty="0" smtClean="0">
                <a:solidFill>
                  <a:srgbClr val="215968"/>
                </a:solidFill>
              </a:rPr>
              <a:t>consultées (2006-2014) </a:t>
            </a:r>
            <a:r>
              <a:rPr lang="fr-CA" dirty="0" smtClean="0"/>
              <a:t>:</a:t>
            </a:r>
          </a:p>
          <a:p>
            <a:pPr marL="57150" indent="0">
              <a:buNone/>
            </a:pPr>
            <a:endParaRPr lang="fr-CA" sz="1500" dirty="0"/>
          </a:p>
          <a:p>
            <a:pPr>
              <a:buFont typeface="Wingdings" charset="2"/>
              <a:buChar char="Ø"/>
            </a:pPr>
            <a:r>
              <a:rPr lang="fr-CA" dirty="0"/>
              <a:t>Moyenne de pages consultées par mois : </a:t>
            </a:r>
            <a:r>
              <a:rPr lang="fr-CA" dirty="0" smtClean="0"/>
              <a:t/>
            </a:r>
            <a:br>
              <a:rPr lang="fr-CA" dirty="0" smtClean="0"/>
            </a:br>
            <a:r>
              <a:rPr lang="fr-CA" b="1" dirty="0" smtClean="0">
                <a:solidFill>
                  <a:srgbClr val="FF0000"/>
                </a:solidFill>
              </a:rPr>
              <a:t>1 </a:t>
            </a:r>
            <a:r>
              <a:rPr lang="fr-CA" b="1" dirty="0">
                <a:solidFill>
                  <a:srgbClr val="FF0000"/>
                </a:solidFill>
              </a:rPr>
              <a:t>048 978</a:t>
            </a:r>
            <a:r>
              <a:rPr lang="fr-CA" dirty="0"/>
              <a:t>.</a:t>
            </a:r>
          </a:p>
          <a:p>
            <a:pPr>
              <a:buFont typeface="Wingdings" charset="2"/>
              <a:buChar char="Ø"/>
            </a:pPr>
            <a:r>
              <a:rPr lang="fr-CA" dirty="0"/>
              <a:t>Moyenne de pages consultées par année : </a:t>
            </a:r>
            <a:r>
              <a:rPr lang="fr-CA" dirty="0" smtClean="0"/>
              <a:t/>
            </a:r>
            <a:br>
              <a:rPr lang="fr-CA" dirty="0" smtClean="0"/>
            </a:br>
            <a:r>
              <a:rPr lang="fr-CA" b="1" dirty="0" smtClean="0">
                <a:solidFill>
                  <a:srgbClr val="FF0000"/>
                </a:solidFill>
              </a:rPr>
              <a:t>12 </a:t>
            </a:r>
            <a:r>
              <a:rPr lang="fr-CA" b="1" dirty="0">
                <a:solidFill>
                  <a:srgbClr val="FF0000"/>
                </a:solidFill>
              </a:rPr>
              <a:t>587 737</a:t>
            </a:r>
            <a:r>
              <a:rPr lang="fr-CA" dirty="0"/>
              <a:t>.</a:t>
            </a:r>
          </a:p>
          <a:p>
            <a:pPr>
              <a:buFont typeface="Wingdings" charset="2"/>
              <a:buChar char="Ø"/>
            </a:pPr>
            <a:r>
              <a:rPr lang="fr-CA" dirty="0"/>
              <a:t>Total (2006-2014) : </a:t>
            </a:r>
            <a:r>
              <a:rPr lang="fr-CA" b="1" dirty="0"/>
              <a:t>113 289 631</a:t>
            </a:r>
            <a:r>
              <a:rPr lang="fr-CA" dirty="0"/>
              <a:t>.</a:t>
            </a:r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856140-B668-E842-AD95-242E9E6F94BC}" type="slidenum">
              <a:rPr lang="fr-FR" smtClean="0"/>
              <a:pPr/>
              <a:t>12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6670716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Graphique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56256902"/>
              </p:ext>
            </p:extLst>
          </p:nvPr>
        </p:nvGraphicFramePr>
        <p:xfrm>
          <a:off x="279100" y="362876"/>
          <a:ext cx="8491505" cy="561061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ZoneTexte 6"/>
          <p:cNvSpPr txBox="1"/>
          <p:nvPr/>
        </p:nvSpPr>
        <p:spPr>
          <a:xfrm>
            <a:off x="823344" y="6294496"/>
            <a:ext cx="4748904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500" dirty="0" smtClean="0"/>
              <a:t>*Note : Aucun chiffre pour les trois premiers mois de 2006 </a:t>
            </a:r>
            <a:endParaRPr lang="fr-FR" sz="1500" dirty="0"/>
          </a:p>
        </p:txBody>
      </p:sp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856140-B668-E842-AD95-242E9E6F94BC}" type="slidenum">
              <a:rPr lang="fr-FR" smtClean="0"/>
              <a:pPr/>
              <a:t>13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3718506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Graphique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73323739"/>
              </p:ext>
            </p:extLst>
          </p:nvPr>
        </p:nvGraphicFramePr>
        <p:xfrm>
          <a:off x="368299" y="424788"/>
          <a:ext cx="8562887" cy="559057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ZoneTexte 4"/>
          <p:cNvSpPr txBox="1"/>
          <p:nvPr/>
        </p:nvSpPr>
        <p:spPr>
          <a:xfrm>
            <a:off x="823344" y="6294496"/>
            <a:ext cx="4748904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500" dirty="0" smtClean="0"/>
              <a:t>*Note : Aucun chiffre pour les trois premiers mois de 2006 </a:t>
            </a:r>
            <a:endParaRPr lang="fr-FR" sz="1500" dirty="0"/>
          </a:p>
        </p:txBody>
      </p:sp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856140-B668-E842-AD95-242E9E6F94BC}" type="slidenum">
              <a:rPr lang="fr-FR" smtClean="0"/>
              <a:pPr/>
              <a:t>14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7482282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Téléchargements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charset="2"/>
              <a:buChar char="Ø"/>
            </a:pPr>
            <a:r>
              <a:rPr lang="fr-FR" dirty="0" smtClean="0"/>
              <a:t>Téléchargements en hausse constante</a:t>
            </a:r>
          </a:p>
          <a:p>
            <a:pPr>
              <a:buFont typeface="Wingdings" charset="2"/>
              <a:buChar char="Ø"/>
            </a:pPr>
            <a:r>
              <a:rPr lang="fr-FR" dirty="0" smtClean="0"/>
              <a:t>Total de 2006 à 2014 : </a:t>
            </a:r>
            <a:r>
              <a:rPr lang="fr-FR" b="1" dirty="0" smtClean="0">
                <a:solidFill>
                  <a:srgbClr val="FF0000"/>
                </a:solidFill>
              </a:rPr>
              <a:t>35 904 234</a:t>
            </a:r>
          </a:p>
          <a:p>
            <a:pPr>
              <a:buFont typeface="Wingdings" charset="2"/>
              <a:buChar char="Ø"/>
            </a:pPr>
            <a:r>
              <a:rPr lang="fr-FR" dirty="0" smtClean="0"/>
              <a:t>Les deux </a:t>
            </a:r>
            <a:r>
              <a:rPr lang="fr-FR" dirty="0"/>
              <a:t>c</a:t>
            </a:r>
            <a:r>
              <a:rPr lang="fr-FR" dirty="0" smtClean="0"/>
              <a:t>ollections les plus téléchargées :</a:t>
            </a:r>
          </a:p>
          <a:p>
            <a:pPr lvl="1">
              <a:buFont typeface="Arial"/>
              <a:buChar char="•"/>
            </a:pPr>
            <a:r>
              <a:rPr lang="fr-FR" b="1" dirty="0" smtClean="0">
                <a:solidFill>
                  <a:schemeClr val="accent5">
                    <a:lumMod val="50000"/>
                  </a:schemeClr>
                </a:solidFill>
              </a:rPr>
              <a:t>Les Classiques </a:t>
            </a:r>
            <a:r>
              <a:rPr lang="fr-FR" dirty="0" smtClean="0">
                <a:solidFill>
                  <a:srgbClr val="000000"/>
                </a:solidFill>
              </a:rPr>
              <a:t>: </a:t>
            </a:r>
          </a:p>
          <a:p>
            <a:pPr marL="457200" lvl="1" indent="0">
              <a:buNone/>
            </a:pPr>
            <a:r>
              <a:rPr lang="fr-FR" dirty="0">
                <a:solidFill>
                  <a:srgbClr val="000000"/>
                </a:solidFill>
              </a:rPr>
              <a:t> </a:t>
            </a:r>
            <a:r>
              <a:rPr lang="fr-FR" dirty="0" smtClean="0">
                <a:solidFill>
                  <a:srgbClr val="000000"/>
                </a:solidFill>
              </a:rPr>
              <a:t>   </a:t>
            </a:r>
            <a:r>
              <a:rPr lang="fr-FR" b="1" dirty="0" smtClean="0">
                <a:solidFill>
                  <a:srgbClr val="000000"/>
                </a:solidFill>
              </a:rPr>
              <a:t>23</a:t>
            </a:r>
            <a:r>
              <a:rPr lang="fr-FR" b="1" dirty="0">
                <a:solidFill>
                  <a:srgbClr val="000000"/>
                </a:solidFill>
              </a:rPr>
              <a:t> 894 271 </a:t>
            </a:r>
            <a:r>
              <a:rPr lang="fr-FR" dirty="0" smtClean="0">
                <a:solidFill>
                  <a:srgbClr val="000000"/>
                </a:solidFill>
              </a:rPr>
              <a:t>(2003-2014)</a:t>
            </a:r>
          </a:p>
          <a:p>
            <a:pPr lvl="1">
              <a:buFont typeface="Arial"/>
              <a:buChar char="•"/>
            </a:pPr>
            <a:r>
              <a:rPr lang="fr-FR" b="1" dirty="0" smtClean="0">
                <a:solidFill>
                  <a:srgbClr val="215968"/>
                </a:solidFill>
              </a:rPr>
              <a:t>Les contemporains </a:t>
            </a:r>
            <a:r>
              <a:rPr lang="fr-FR" dirty="0" smtClean="0"/>
              <a:t>: </a:t>
            </a:r>
          </a:p>
          <a:p>
            <a:pPr marL="457200" lvl="1" indent="0">
              <a:buNone/>
            </a:pPr>
            <a:r>
              <a:rPr lang="fr-FR" dirty="0" smtClean="0"/>
              <a:t>  </a:t>
            </a:r>
            <a:r>
              <a:rPr lang="fr-FR" b="1" dirty="0" smtClean="0"/>
              <a:t>  13</a:t>
            </a:r>
            <a:r>
              <a:rPr lang="fr-FR" b="1" dirty="0"/>
              <a:t> 710 001 </a:t>
            </a:r>
            <a:r>
              <a:rPr lang="fr-FR" dirty="0" smtClean="0"/>
              <a:t>(2003-2014)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856140-B668-E842-AD95-242E9E6F94BC}" type="slidenum">
              <a:rPr lang="fr-FR" smtClean="0"/>
              <a:pPr/>
              <a:t>15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2259081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Graphique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54934339"/>
              </p:ext>
            </p:extLst>
          </p:nvPr>
        </p:nvGraphicFramePr>
        <p:xfrm>
          <a:off x="432603" y="418703"/>
          <a:ext cx="8372989" cy="588974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856140-B668-E842-AD95-242E9E6F94BC}" type="slidenum">
              <a:rPr lang="fr-FR" smtClean="0"/>
              <a:pPr/>
              <a:t>16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3658629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Graphique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40943364"/>
              </p:ext>
            </p:extLst>
          </p:nvPr>
        </p:nvGraphicFramePr>
        <p:xfrm>
          <a:off x="390738" y="321006"/>
          <a:ext cx="8275303" cy="60572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856140-B668-E842-AD95-242E9E6F94BC}" type="slidenum">
              <a:rPr lang="fr-FR" smtClean="0"/>
              <a:pPr/>
              <a:t>17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9632022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344423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fr-FR" dirty="0" smtClean="0"/>
              <a:t>Utilité sociale et éducative</a:t>
            </a:r>
            <a:br>
              <a:rPr lang="fr-FR" dirty="0" smtClean="0"/>
            </a:br>
            <a:r>
              <a:rPr lang="fr-FR" dirty="0" smtClean="0"/>
              <a:t>dans toute la francophonie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851556"/>
            <a:ext cx="8229600" cy="4525963"/>
          </a:xfrm>
        </p:spPr>
        <p:txBody>
          <a:bodyPr/>
          <a:lstStyle/>
          <a:p>
            <a:pPr>
              <a:buFont typeface="Wingdings" charset="2"/>
              <a:buChar char="Ø"/>
            </a:pPr>
            <a:r>
              <a:rPr lang="fr-CA" sz="3000" dirty="0">
                <a:latin typeface="Calibri"/>
                <a:cs typeface="Calibri"/>
              </a:rPr>
              <a:t>Dans les dernières années, accroissement des consultations en dehors de l’Amérique du Nord et de l’Europe</a:t>
            </a:r>
            <a:r>
              <a:rPr lang="fr-CA" sz="3000" dirty="0" smtClean="0">
                <a:latin typeface="Calibri"/>
                <a:cs typeface="Calibri"/>
              </a:rPr>
              <a:t>.</a:t>
            </a:r>
          </a:p>
          <a:p>
            <a:pPr lvl="1">
              <a:buFont typeface="Arial"/>
              <a:buChar char="•"/>
            </a:pPr>
            <a:r>
              <a:rPr lang="fr-CA" sz="2600" dirty="0" smtClean="0">
                <a:latin typeface="Calibri"/>
                <a:cs typeface="Calibri"/>
              </a:rPr>
              <a:t>Algérie</a:t>
            </a:r>
            <a:r>
              <a:rPr lang="fr-CA" sz="2600" dirty="0">
                <a:latin typeface="Calibri"/>
                <a:cs typeface="Calibri"/>
              </a:rPr>
              <a:t>, </a:t>
            </a:r>
            <a:r>
              <a:rPr lang="fr-CA" sz="2600" dirty="0" smtClean="0">
                <a:latin typeface="Calibri"/>
                <a:cs typeface="Calibri"/>
              </a:rPr>
              <a:t>Maroc, Côte d’Ivoire, Cameroun, Sénégal</a:t>
            </a:r>
            <a:r>
              <a:rPr lang="fr-CA" sz="2600" dirty="0">
                <a:latin typeface="Calibri"/>
                <a:cs typeface="Calibri"/>
              </a:rPr>
              <a:t>, </a:t>
            </a:r>
            <a:r>
              <a:rPr lang="fr-CA" sz="2600" dirty="0" smtClean="0">
                <a:latin typeface="Calibri"/>
                <a:cs typeface="Calibri"/>
              </a:rPr>
              <a:t>Haïti, Philippine, Chine, Tunisie, </a:t>
            </a:r>
            <a:r>
              <a:rPr lang="fr-CA" sz="2600" dirty="0">
                <a:latin typeface="Calibri"/>
                <a:cs typeface="Calibri"/>
              </a:rPr>
              <a:t>etc</a:t>
            </a:r>
            <a:r>
              <a:rPr lang="fr-CA" sz="2600" dirty="0" smtClean="0">
                <a:latin typeface="Calibri"/>
                <a:cs typeface="Calibri"/>
              </a:rPr>
              <a:t>.</a:t>
            </a:r>
          </a:p>
          <a:p>
            <a:pPr marL="457200" lvl="1" indent="0">
              <a:buNone/>
            </a:pPr>
            <a:endParaRPr lang="fr-CA" sz="1500" dirty="0">
              <a:latin typeface="Calibri"/>
              <a:cs typeface="Calibri"/>
            </a:endParaRPr>
          </a:p>
          <a:p>
            <a:pPr>
              <a:buFont typeface="Wingdings" charset="2"/>
              <a:buChar char="Ø"/>
            </a:pPr>
            <a:r>
              <a:rPr lang="fr-CA" sz="3000" dirty="0" smtClean="0">
                <a:latin typeface="Calibri"/>
                <a:cs typeface="Calibri"/>
              </a:rPr>
              <a:t>Partenariats : ex. Université Kofi Annan (Guinée</a:t>
            </a:r>
            <a:r>
              <a:rPr lang="fr-CA" sz="3000" dirty="0" smtClean="0">
                <a:latin typeface="Calibri"/>
                <a:cs typeface="Calibri"/>
              </a:rPr>
              <a:t>) pour donner plus facilement accès aux textes</a:t>
            </a:r>
            <a:endParaRPr lang="fr-CA" sz="3000" dirty="0">
              <a:latin typeface="Calibri"/>
              <a:cs typeface="Calibri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856140-B668-E842-AD95-242E9E6F94BC}" type="slidenum">
              <a:rPr lang="fr-FR" smtClean="0"/>
              <a:pPr/>
              <a:t>18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2342409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Défis et avenir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charset="2"/>
              <a:buChar char="Ø"/>
            </a:pPr>
            <a:r>
              <a:rPr lang="fr-FR" dirty="0" smtClean="0"/>
              <a:t> Pérennité :</a:t>
            </a:r>
          </a:p>
          <a:p>
            <a:pPr lvl="1">
              <a:buFont typeface="Arial"/>
              <a:buChar char="•"/>
            </a:pPr>
            <a:r>
              <a:rPr lang="fr-FR" dirty="0" smtClean="0"/>
              <a:t>Financement</a:t>
            </a:r>
          </a:p>
          <a:p>
            <a:pPr lvl="1">
              <a:buFont typeface="Arial"/>
              <a:buChar char="•"/>
            </a:pPr>
            <a:r>
              <a:rPr lang="fr-FR" dirty="0" smtClean="0"/>
              <a:t>Implantation </a:t>
            </a:r>
            <a:r>
              <a:rPr lang="fr-FR" dirty="0" smtClean="0"/>
              <a:t>plateforme </a:t>
            </a:r>
            <a:r>
              <a:rPr lang="fr-FR" dirty="0" err="1" smtClean="0"/>
              <a:t>Eprints</a:t>
            </a:r>
            <a:r>
              <a:rPr lang="fr-FR" dirty="0" smtClean="0"/>
              <a:t>, logiciel </a:t>
            </a:r>
            <a:r>
              <a:rPr lang="fr-FR" dirty="0" smtClean="0"/>
              <a:t>en </a:t>
            </a:r>
            <a:r>
              <a:rPr lang="fr-FR" dirty="0"/>
              <a:t>code source libre</a:t>
            </a:r>
            <a:endParaRPr lang="fr-FR" dirty="0"/>
          </a:p>
          <a:p>
            <a:pPr marL="457200" lvl="1" indent="0">
              <a:buNone/>
            </a:pPr>
            <a:endParaRPr lang="fr-FR" dirty="0" smtClean="0"/>
          </a:p>
          <a:p>
            <a:pPr marL="514350" indent="-457200">
              <a:buFont typeface="Wingdings" charset="2"/>
              <a:buChar char="Ø"/>
            </a:pPr>
            <a:r>
              <a:rPr lang="fr-FR" dirty="0" smtClean="0"/>
              <a:t>Accès </a:t>
            </a:r>
            <a:r>
              <a:rPr lang="fr-FR" dirty="0" smtClean="0"/>
              <a:t>libre, </a:t>
            </a:r>
            <a:r>
              <a:rPr lang="fr-FR" dirty="0"/>
              <a:t>accès </a:t>
            </a:r>
            <a:r>
              <a:rPr lang="fr-FR" dirty="0" smtClean="0"/>
              <a:t>gratuit</a:t>
            </a:r>
          </a:p>
          <a:p>
            <a:pPr lvl="1">
              <a:buFont typeface="Arial"/>
              <a:buChar char="•"/>
            </a:pPr>
            <a:r>
              <a:rPr lang="fr-FR" dirty="0" smtClean="0"/>
              <a:t>Textes accessibles gratuitement vs textes sous licences libres (</a:t>
            </a:r>
            <a:r>
              <a:rPr lang="en-CA" i="1" dirty="0" smtClean="0"/>
              <a:t>Creative </a:t>
            </a:r>
            <a:r>
              <a:rPr lang="en-CA" i="1" dirty="0" smtClean="0"/>
              <a:t>C</a:t>
            </a:r>
            <a:r>
              <a:rPr lang="en-CA" i="1" dirty="0" smtClean="0"/>
              <a:t>ommons</a:t>
            </a:r>
            <a:r>
              <a:rPr lang="fr-FR" dirty="0" smtClean="0"/>
              <a:t>)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856140-B668-E842-AD95-242E9E6F94BC}" type="slidenum">
              <a:rPr lang="fr-FR" smtClean="0"/>
              <a:pPr/>
              <a:t>19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670192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Plan de la présentation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charset="2"/>
              <a:buChar char="Ø"/>
            </a:pPr>
            <a:r>
              <a:rPr lang="fr-FR" dirty="0" smtClean="0"/>
              <a:t>Présentation de l’aventure des Classiques depuis ses </a:t>
            </a:r>
            <a:r>
              <a:rPr lang="fr-FR" dirty="0" smtClean="0"/>
              <a:t>débuts il y a 22 ans</a:t>
            </a:r>
            <a:endParaRPr lang="fr-FR" dirty="0" smtClean="0"/>
          </a:p>
          <a:p>
            <a:pPr>
              <a:buFont typeface="Wingdings" charset="2"/>
              <a:buChar char="Ø"/>
            </a:pPr>
            <a:r>
              <a:rPr lang="fr-FR" dirty="0" smtClean="0"/>
              <a:t>Quelques réflexions </a:t>
            </a:r>
            <a:r>
              <a:rPr lang="fr-FR" dirty="0" smtClean="0"/>
              <a:t>sur</a:t>
            </a:r>
            <a:r>
              <a:rPr lang="fr-FR" dirty="0" smtClean="0"/>
              <a:t> </a:t>
            </a:r>
            <a:r>
              <a:rPr lang="fr-FR" dirty="0" smtClean="0"/>
              <a:t>l’avenir et la pérennité des </a:t>
            </a:r>
            <a:r>
              <a:rPr lang="fr-FR" dirty="0" smtClean="0"/>
              <a:t>Classiques, et les défis rencontrés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856140-B668-E842-AD95-242E9E6F94BC}" type="slidenum">
              <a:rPr lang="fr-FR" smtClean="0"/>
              <a:pPr/>
              <a:t>2</a:t>
            </a:fld>
            <a:endParaRPr lang="fr-FR" dirty="0"/>
          </a:p>
        </p:txBody>
      </p:sp>
      <p:pic>
        <p:nvPicPr>
          <p:cNvPr id="5" name="Picture 4" descr="LogoClassicScSoc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7255" y="4771232"/>
            <a:ext cx="3107285" cy="13549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1519307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Défis et </a:t>
            </a:r>
            <a:r>
              <a:rPr lang="fr-FR" dirty="0" smtClean="0"/>
              <a:t>avenir (suite)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charset="2"/>
              <a:buChar char="Ø"/>
            </a:pPr>
            <a:r>
              <a:rPr lang="fr-FR" dirty="0"/>
              <a:t>Diversité des savoirs en sciences humaines et sociales</a:t>
            </a:r>
          </a:p>
          <a:p>
            <a:pPr lvl="1">
              <a:buFont typeface="Arial"/>
              <a:buChar char="•"/>
            </a:pPr>
            <a:r>
              <a:rPr lang="fr-FR" dirty="0"/>
              <a:t>Diffuser davantage d’auteurs et de chercheurs non </a:t>
            </a:r>
            <a:r>
              <a:rPr lang="fr-FR" dirty="0" smtClean="0"/>
              <a:t>occidentaux</a:t>
            </a:r>
          </a:p>
          <a:p>
            <a:pPr lvl="1">
              <a:buFont typeface="Arial"/>
              <a:buChar char="•"/>
            </a:pPr>
            <a:r>
              <a:rPr lang="fr-FR" dirty="0" smtClean="0"/>
              <a:t>Développer en ce sens des sous-collections comme </a:t>
            </a:r>
            <a:r>
              <a:rPr lang="fr-FR" i="1" dirty="0" smtClean="0"/>
              <a:t>Études haïtiennes </a:t>
            </a:r>
            <a:endParaRPr lang="fr-FR" i="1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856140-B668-E842-AD95-242E9E6F94BC}" type="slidenum">
              <a:rPr lang="fr-FR" smtClean="0"/>
              <a:pPr/>
              <a:t>20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1741884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 smtClean="0"/>
              <a:t>Ressources en accès libre</a:t>
            </a:r>
            <a:br>
              <a:rPr lang="fr-FR" dirty="0" smtClean="0"/>
            </a:br>
            <a:r>
              <a:rPr lang="fr-FR" dirty="0" smtClean="0"/>
              <a:t>en sciences humaines et sociales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814862"/>
            <a:ext cx="8229600" cy="4525963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fr-FR" dirty="0" smtClean="0"/>
              <a:t>Différentes ressources </a:t>
            </a:r>
            <a:r>
              <a:rPr lang="fr-FR" sz="3000" dirty="0" smtClean="0"/>
              <a:t>(plateformes, bibliothèques numériques, collection de textes, etc.) </a:t>
            </a:r>
            <a:r>
              <a:rPr lang="fr-FR" dirty="0" smtClean="0"/>
              <a:t>et différentes visions du libre accès</a:t>
            </a:r>
          </a:p>
          <a:p>
            <a:pPr lvl="1">
              <a:buFont typeface="Wingdings" charset="2"/>
              <a:buChar char="Ø"/>
            </a:pPr>
            <a:r>
              <a:rPr lang="fr-FR" sz="2700" dirty="0" smtClean="0"/>
              <a:t>Érudit</a:t>
            </a:r>
          </a:p>
          <a:p>
            <a:pPr lvl="1">
              <a:buFont typeface="Wingdings" charset="2"/>
              <a:buChar char="Ø"/>
            </a:pPr>
            <a:r>
              <a:rPr lang="fr-FR" sz="2700" dirty="0" smtClean="0"/>
              <a:t>La bibliothèque idéale des sciences sociales</a:t>
            </a:r>
          </a:p>
          <a:p>
            <a:pPr lvl="1">
              <a:buFont typeface="Wingdings" charset="2"/>
              <a:buChar char="Ø"/>
            </a:pPr>
            <a:r>
              <a:rPr lang="fr-FR" sz="2700" dirty="0" smtClean="0"/>
              <a:t>Wikisource</a:t>
            </a:r>
          </a:p>
          <a:p>
            <a:pPr lvl="1">
              <a:buFont typeface="Wingdings" charset="2"/>
              <a:buChar char="Ø"/>
            </a:pPr>
            <a:r>
              <a:rPr lang="fr-FR" sz="2700" dirty="0" smtClean="0"/>
              <a:t>Revues.org</a:t>
            </a:r>
            <a:endParaRPr lang="fr-FR" sz="2700" dirty="0"/>
          </a:p>
          <a:p>
            <a:pPr lvl="1">
              <a:buFont typeface="Wingdings" charset="2"/>
              <a:buChar char="Ø"/>
            </a:pPr>
            <a:r>
              <a:rPr lang="fr-FR" sz="2700" dirty="0" smtClean="0"/>
              <a:t>Persée</a:t>
            </a:r>
          </a:p>
          <a:p>
            <a:pPr lvl="1">
              <a:buFont typeface="Wingdings" charset="2"/>
              <a:buChar char="Ø"/>
            </a:pPr>
            <a:r>
              <a:rPr lang="fr-FR" sz="2700" dirty="0" smtClean="0"/>
              <a:t>Cairn</a:t>
            </a:r>
          </a:p>
          <a:p>
            <a:pPr lvl="1">
              <a:buFont typeface="Wingdings" charset="2"/>
              <a:buChar char="Ø"/>
            </a:pPr>
            <a:r>
              <a:rPr lang="fr-FR" sz="2700" b="1" dirty="0">
                <a:solidFill>
                  <a:srgbClr val="FF6600"/>
                </a:solidFill>
              </a:rPr>
              <a:t>Les Classiques des sciences </a:t>
            </a:r>
            <a:r>
              <a:rPr lang="fr-FR" sz="2700" b="1" dirty="0" smtClean="0">
                <a:solidFill>
                  <a:srgbClr val="FF6600"/>
                </a:solidFill>
              </a:rPr>
              <a:t>sociales</a:t>
            </a:r>
            <a:endParaRPr lang="fr-FR" sz="2700" b="1" dirty="0">
              <a:solidFill>
                <a:srgbClr val="FF6600"/>
              </a:solidFill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856140-B668-E842-AD95-242E9E6F94BC}" type="slidenum">
              <a:rPr lang="fr-FR" smtClean="0"/>
              <a:pPr/>
              <a:t>3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96523298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33813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fr-FR" dirty="0" smtClean="0"/>
              <a:t>Les Classiques des sciences sociales : existence et statut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53505" y="1600200"/>
            <a:ext cx="8652087" cy="4525963"/>
          </a:xfrm>
        </p:spPr>
        <p:txBody>
          <a:bodyPr>
            <a:normAutofit/>
          </a:bodyPr>
          <a:lstStyle/>
          <a:p>
            <a:pPr marL="446087" lvl="1" indent="-171450">
              <a:spcBef>
                <a:spcPts val="1800"/>
              </a:spcBef>
              <a:buFont typeface="Wingdings" charset="2"/>
              <a:buChar char="Ø"/>
              <a:defRPr/>
            </a:pPr>
            <a:endParaRPr lang="fr-CA" sz="100" dirty="0">
              <a:latin typeface="Calibri" charset="0"/>
              <a:cs typeface="ＭＳ Ｐゴシック" charset="0"/>
            </a:endParaRPr>
          </a:p>
          <a:p>
            <a:pPr lvl="1">
              <a:spcBef>
                <a:spcPts val="1800"/>
              </a:spcBef>
              <a:buFont typeface="Wingdings" charset="2"/>
              <a:buChar char="Ø"/>
              <a:defRPr/>
            </a:pPr>
            <a:r>
              <a:rPr lang="fr-CA" b="1" dirty="0" smtClean="0">
                <a:latin typeface="Calibri" charset="0"/>
                <a:cs typeface="ＭＳ Ｐゴシック" charset="0"/>
              </a:rPr>
              <a:t>1993</a:t>
            </a:r>
            <a:r>
              <a:rPr lang="fr-CA" dirty="0" smtClean="0">
                <a:latin typeface="Calibri" charset="0"/>
                <a:cs typeface="ＭＳ Ｐゴシック" charset="0"/>
              </a:rPr>
              <a:t> : projet </a:t>
            </a:r>
            <a:r>
              <a:rPr lang="fr-CA" dirty="0">
                <a:latin typeface="Calibri" charset="0"/>
                <a:cs typeface="ＭＳ Ｐゴシック" charset="0"/>
              </a:rPr>
              <a:t>pionnier dans la francophonie </a:t>
            </a:r>
            <a:r>
              <a:rPr lang="fr-CA" dirty="0" smtClean="0">
                <a:latin typeface="Calibri" charset="0"/>
                <a:cs typeface="ＭＳ Ｐゴシック" charset="0"/>
              </a:rPr>
              <a:t>débuté en </a:t>
            </a:r>
            <a:r>
              <a:rPr lang="fr-CA" dirty="0">
                <a:latin typeface="Calibri" charset="0"/>
                <a:cs typeface="ＭＳ Ｐゴシック" charset="0"/>
              </a:rPr>
              <a:t>Intranet au Cégep de Chicoutimi. </a:t>
            </a:r>
          </a:p>
          <a:p>
            <a:pPr lvl="1">
              <a:buFont typeface="Wingdings" charset="2"/>
              <a:buChar char="Ø"/>
              <a:defRPr/>
            </a:pPr>
            <a:r>
              <a:rPr lang="fr-CA" b="1" dirty="0" smtClean="0">
                <a:latin typeface="Calibri" charset="0"/>
                <a:cs typeface="ＭＳ Ｐゴシック" charset="0"/>
              </a:rPr>
              <a:t>2000</a:t>
            </a:r>
            <a:r>
              <a:rPr lang="fr-CA" dirty="0" smtClean="0">
                <a:latin typeface="Calibri" charset="0"/>
                <a:cs typeface="ＭＳ Ｐゴシック" charset="0"/>
              </a:rPr>
              <a:t> : accessible </a:t>
            </a:r>
            <a:r>
              <a:rPr lang="fr-CA" dirty="0">
                <a:latin typeface="Calibri" charset="0"/>
                <a:cs typeface="ＭＳ Ｐゴシック" charset="0"/>
              </a:rPr>
              <a:t>sur internet grâce à la coopération avec </a:t>
            </a:r>
            <a:r>
              <a:rPr lang="fr-CA" dirty="0" smtClean="0">
                <a:latin typeface="Calibri" charset="0"/>
                <a:cs typeface="ＭＳ Ｐゴシック" charset="0"/>
              </a:rPr>
              <a:t>l’UQAC.</a:t>
            </a:r>
            <a:endParaRPr lang="fr-CA" dirty="0">
              <a:latin typeface="Calibri" charset="0"/>
              <a:cs typeface="ＭＳ Ｐゴシック" charset="0"/>
            </a:endParaRPr>
          </a:p>
          <a:p>
            <a:pPr lvl="1">
              <a:buFont typeface="Wingdings" charset="2"/>
              <a:buChar char="Ø"/>
              <a:defRPr/>
            </a:pPr>
            <a:r>
              <a:rPr lang="fr-CA" b="1" dirty="0" smtClean="0">
                <a:latin typeface="Calibri" charset="0"/>
                <a:cs typeface="ＭＳ Ｐゴシック" charset="0"/>
              </a:rPr>
              <a:t>2006</a:t>
            </a:r>
            <a:r>
              <a:rPr lang="fr-CA" dirty="0" smtClean="0">
                <a:latin typeface="Calibri" charset="0"/>
                <a:cs typeface="ＭＳ Ｐゴシック" charset="0"/>
              </a:rPr>
              <a:t> : </a:t>
            </a:r>
            <a:r>
              <a:rPr lang="fr-CA" dirty="0">
                <a:latin typeface="Calibri" charset="0"/>
                <a:cs typeface="ＭＳ Ｐゴシック" charset="0"/>
              </a:rPr>
              <a:t>i</a:t>
            </a:r>
            <a:r>
              <a:rPr lang="fr-CA" dirty="0" smtClean="0">
                <a:latin typeface="Calibri" charset="0"/>
                <a:cs typeface="ＭＳ Ｐゴシック" charset="0"/>
              </a:rPr>
              <a:t>ncorporation en </a:t>
            </a:r>
            <a:r>
              <a:rPr lang="fr-CA" dirty="0">
                <a:latin typeface="Calibri" charset="0"/>
                <a:cs typeface="ＭＳ Ｐゴシック" charset="0"/>
              </a:rPr>
              <a:t>organisme à but non lucratif dont la mission est </a:t>
            </a:r>
            <a:r>
              <a:rPr lang="fr-CA" dirty="0" smtClean="0">
                <a:latin typeface="Calibri" charset="0"/>
                <a:cs typeface="ＭＳ Ｐゴシック" charset="0"/>
              </a:rPr>
              <a:t>de</a:t>
            </a:r>
            <a:r>
              <a:rPr lang="fr-CA" dirty="0">
                <a:latin typeface="Calibri" charset="0"/>
                <a:cs typeface="ＭＳ Ｐゴシック" charset="0"/>
              </a:rPr>
              <a:t> donner accès </a:t>
            </a:r>
            <a:r>
              <a:rPr lang="fr-CA" dirty="0" smtClean="0">
                <a:latin typeface="Calibri" charset="0"/>
                <a:cs typeface="ＭＳ Ｐゴシック" charset="0"/>
              </a:rPr>
              <a:t>gratuitement </a:t>
            </a:r>
            <a:r>
              <a:rPr lang="fr-CA" dirty="0">
                <a:latin typeface="Calibri" charset="0"/>
                <a:cs typeface="ＭＳ Ｐゴシック" charset="0"/>
              </a:rPr>
              <a:t>aux œuvres en sciences </a:t>
            </a:r>
            <a:r>
              <a:rPr lang="fr-CA" dirty="0" smtClean="0">
                <a:latin typeface="Calibri" charset="0"/>
                <a:cs typeface="ＭＳ Ｐゴシック" charset="0"/>
              </a:rPr>
              <a:t>humaines et sociales de </a:t>
            </a:r>
            <a:r>
              <a:rPr lang="fr-CA" dirty="0">
                <a:latin typeface="Calibri" charset="0"/>
                <a:cs typeface="ＭＳ Ｐゴシック" charset="0"/>
              </a:rPr>
              <a:t>langue française</a:t>
            </a:r>
            <a:r>
              <a:rPr lang="fr-CA" dirty="0" smtClean="0">
                <a:latin typeface="Calibri" charset="0"/>
                <a:cs typeface="ＭＳ Ｐゴシック" charset="0"/>
              </a:rPr>
              <a:t>.</a:t>
            </a:r>
          </a:p>
          <a:p>
            <a:pPr lvl="1">
              <a:buFont typeface="Wingdings" charset="2"/>
              <a:buChar char="Ø"/>
              <a:defRPr/>
            </a:pPr>
            <a:r>
              <a:rPr lang="fr-CA" b="1" dirty="0" smtClean="0">
                <a:latin typeface="Calibri" charset="0"/>
                <a:cs typeface="ＭＳ Ｐゴシック" charset="0"/>
              </a:rPr>
              <a:t>2014</a:t>
            </a:r>
            <a:r>
              <a:rPr lang="fr-CA" dirty="0" smtClean="0">
                <a:latin typeface="Calibri" charset="0"/>
                <a:cs typeface="ＭＳ Ｐゴシック" charset="0"/>
              </a:rPr>
              <a:t> : organisme de charité</a:t>
            </a:r>
            <a:r>
              <a:rPr lang="fr-CA" dirty="0">
                <a:latin typeface="Calibri" charset="0"/>
                <a:cs typeface="ＭＳ Ｐゴシック" charset="0"/>
              </a:rPr>
              <a:t>.</a:t>
            </a:r>
          </a:p>
          <a:p>
            <a:pPr>
              <a:buFont typeface="Wingdings" charset="2"/>
              <a:buChar char="Ø"/>
              <a:defRPr/>
            </a:pPr>
            <a:endParaRPr lang="fr-CA" dirty="0"/>
          </a:p>
          <a:p>
            <a:pPr>
              <a:buFont typeface="Wingdings" charset="2"/>
              <a:buChar char="Ø"/>
            </a:pP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856140-B668-E842-AD95-242E9E6F94BC}" type="slidenum">
              <a:rPr lang="fr-FR" smtClean="0"/>
              <a:pPr/>
              <a:t>4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71458669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Objectifs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730250" lvl="1" indent="-457200">
              <a:spcBef>
                <a:spcPts val="1800"/>
              </a:spcBef>
              <a:buFont typeface="Arial" charset="0"/>
              <a:buAutoNum type="arabicPeriod"/>
            </a:pPr>
            <a:r>
              <a:rPr lang="fr-CA" sz="2400" dirty="0" smtClean="0">
                <a:latin typeface="Calibri" charset="0"/>
                <a:cs typeface="ＭＳ Ｐゴシック" charset="0"/>
              </a:rPr>
              <a:t>Dynamiser les sciences sociales en rendant les travaux des chercheurs accessibles à tous, grâce à Internet et au numérique.</a:t>
            </a:r>
          </a:p>
          <a:p>
            <a:pPr marL="730250" lvl="1" indent="-457200">
              <a:spcBef>
                <a:spcPts val="1800"/>
              </a:spcBef>
              <a:buFont typeface="Arial" charset="0"/>
              <a:buAutoNum type="arabicPeriod"/>
            </a:pPr>
            <a:r>
              <a:rPr lang="fr-CA" sz="2400" dirty="0" smtClean="0">
                <a:latin typeface="Calibri" charset="0"/>
                <a:cs typeface="ＭＳ Ｐゴシック" charset="0"/>
              </a:rPr>
              <a:t>Diffuser (et préserver) en « accès libre » des publications scientifiques en français ;</a:t>
            </a:r>
          </a:p>
          <a:p>
            <a:pPr marL="730250" lvl="1" indent="-457200">
              <a:spcBef>
                <a:spcPts val="1800"/>
              </a:spcBef>
              <a:buFont typeface="Arial" charset="0"/>
              <a:buAutoNum type="arabicPeriod"/>
            </a:pPr>
            <a:r>
              <a:rPr lang="fr-CA" sz="2400" dirty="0" smtClean="0">
                <a:latin typeface="Calibri" charset="0"/>
                <a:cs typeface="ＭＳ Ｐゴシック" charset="0"/>
              </a:rPr>
              <a:t>Faire (</a:t>
            </a:r>
            <a:r>
              <a:rPr lang="fr-CA" sz="2400" dirty="0" err="1" smtClean="0">
                <a:latin typeface="Calibri" charset="0"/>
                <a:cs typeface="ＭＳ Ｐゴシック" charset="0"/>
              </a:rPr>
              <a:t>re</a:t>
            </a:r>
            <a:r>
              <a:rPr lang="fr-CA" sz="2400" dirty="0" smtClean="0">
                <a:latin typeface="Calibri" charset="0"/>
                <a:cs typeface="ＭＳ Ｐゴシック" charset="0"/>
              </a:rPr>
              <a:t>)découvrir les auteurs classiques ;</a:t>
            </a:r>
          </a:p>
          <a:p>
            <a:pPr marL="730250" lvl="1" indent="-457200">
              <a:spcBef>
                <a:spcPts val="1800"/>
              </a:spcBef>
              <a:buFont typeface="Arial" charset="0"/>
              <a:buAutoNum type="arabicPeriod"/>
            </a:pPr>
            <a:r>
              <a:rPr lang="fr-CA" sz="2400" dirty="0" smtClean="0">
                <a:latin typeface="Calibri" charset="0"/>
                <a:cs typeface="ＭＳ Ｐゴシック" charset="0"/>
              </a:rPr>
              <a:t>Mettre en relation les œuvres d’auteurs classiques avec les auteurs contemporains ;</a:t>
            </a:r>
          </a:p>
          <a:p>
            <a:pPr marL="730250" lvl="1" indent="-457200">
              <a:spcBef>
                <a:spcPts val="1800"/>
              </a:spcBef>
              <a:buFont typeface="Arial" charset="0"/>
              <a:buAutoNum type="arabicPeriod"/>
            </a:pPr>
            <a:r>
              <a:rPr lang="fr-CA" sz="2400" dirty="0" smtClean="0">
                <a:latin typeface="Calibri" charset="0"/>
                <a:cs typeface="ＭＳ Ｐゴシック" charset="0"/>
              </a:rPr>
              <a:t>Contribuer à faire connaître les travaux de chercheurs québécois et de chercheurs originaires de la francophonie.</a:t>
            </a:r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856140-B668-E842-AD95-242E9E6F94BC}" type="slidenum">
              <a:rPr lang="fr-FR" smtClean="0"/>
              <a:pPr/>
              <a:t>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5675798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Fonctionnement</a:t>
            </a:r>
            <a:endParaRPr lang="fr-FR" dirty="0"/>
          </a:p>
        </p:txBody>
      </p:sp>
      <p:sp>
        <p:nvSpPr>
          <p:cNvPr id="8" name="Espace réservé du texte 7"/>
          <p:cNvSpPr>
            <a:spLocks noGrp="1"/>
          </p:cNvSpPr>
          <p:nvPr>
            <p:ph type="body" idx="1"/>
          </p:nvPr>
        </p:nvSpPr>
        <p:spPr>
          <a:xfrm>
            <a:off x="457199" y="1417508"/>
            <a:ext cx="5152703" cy="639762"/>
          </a:xfrm>
        </p:spPr>
        <p:txBody>
          <a:bodyPr>
            <a:noAutofit/>
          </a:bodyPr>
          <a:lstStyle/>
          <a:p>
            <a:r>
              <a:rPr lang="fr-FR" sz="2800" dirty="0"/>
              <a:t>Un réseau de bénévoles </a:t>
            </a:r>
            <a:r>
              <a:rPr lang="fr-FR" sz="2800" dirty="0" smtClean="0"/>
              <a:t>engagés</a:t>
            </a:r>
            <a:endParaRPr lang="fr-FR" sz="28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2"/>
          </p:nvPr>
        </p:nvSpPr>
        <p:spPr>
          <a:xfrm>
            <a:off x="331604" y="2174875"/>
            <a:ext cx="8355195" cy="3951288"/>
          </a:xfrm>
        </p:spPr>
        <p:txBody>
          <a:bodyPr>
            <a:normAutofit/>
          </a:bodyPr>
          <a:lstStyle/>
          <a:p>
            <a:pPr>
              <a:buFont typeface="Wingdings" charset="2"/>
              <a:buChar char="Ø"/>
            </a:pPr>
            <a:r>
              <a:rPr lang="fr-CA" sz="3000" dirty="0" smtClean="0"/>
              <a:t>Une </a:t>
            </a:r>
            <a:r>
              <a:rPr lang="fr-CA" sz="3000" dirty="0"/>
              <a:t>centaine </a:t>
            </a:r>
            <a:r>
              <a:rPr lang="fr-CA" sz="3000" dirty="0" smtClean="0"/>
              <a:t>de personnes, </a:t>
            </a:r>
            <a:r>
              <a:rPr lang="fr-CA" sz="3000" dirty="0"/>
              <a:t>plusieurs au Québec, notamment au Saguenay-Lac-St-Jean, d’autres en France, en </a:t>
            </a:r>
            <a:r>
              <a:rPr lang="fr-CA" sz="3000" dirty="0" smtClean="0"/>
              <a:t>Suisse, en Belgique, en Haïti. </a:t>
            </a:r>
            <a:endParaRPr lang="fr-CA" sz="3000" dirty="0" smtClean="0"/>
          </a:p>
          <a:p>
            <a:pPr marL="0" indent="0">
              <a:buNone/>
            </a:pPr>
            <a:endParaRPr lang="fr-CA" sz="1000" dirty="0" smtClean="0"/>
          </a:p>
          <a:p>
            <a:pPr>
              <a:buFont typeface="Wingdings" charset="2"/>
              <a:buChar char="Ø"/>
            </a:pPr>
            <a:r>
              <a:rPr lang="fr-CA" sz="3000" dirty="0" smtClean="0"/>
              <a:t>Différentes tâches : </a:t>
            </a:r>
            <a:r>
              <a:rPr lang="fr-CA" sz="3000" dirty="0"/>
              <a:t>n</a:t>
            </a:r>
            <a:r>
              <a:rPr lang="fr-CA" sz="3000" dirty="0" smtClean="0"/>
              <a:t>umérisation, correction de textes, mise en page, mise en ligne, démarches auprès des intellectuels et éditeurs pour obtenir leur autorisation de diffusion de leur travaux, etc.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856140-B668-E842-AD95-242E9E6F94BC}" type="slidenum">
              <a:rPr lang="fr-FR" smtClean="0"/>
              <a:pPr/>
              <a:t>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59259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349514" y="581685"/>
            <a:ext cx="2539808" cy="4289221"/>
          </a:xfrm>
        </p:spPr>
        <p:txBody>
          <a:bodyPr>
            <a:normAutofit/>
          </a:bodyPr>
          <a:lstStyle/>
          <a:p>
            <a:r>
              <a:rPr lang="fr-FR" sz="3200" dirty="0" smtClean="0"/>
              <a:t>Créer des éditions numériques : un travail</a:t>
            </a:r>
            <a:br>
              <a:rPr lang="fr-FR" sz="3200" dirty="0" smtClean="0"/>
            </a:br>
            <a:r>
              <a:rPr lang="fr-FR" sz="3200" dirty="0" smtClean="0"/>
              <a:t>qui peut être très long</a:t>
            </a:r>
            <a:endParaRPr lang="fr-FR" sz="3200" dirty="0"/>
          </a:p>
        </p:txBody>
      </p:sp>
      <p:pic>
        <p:nvPicPr>
          <p:cNvPr id="8" name="Image 7" descr="travail_benevole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74638"/>
            <a:ext cx="5693630" cy="6342015"/>
          </a:xfrm>
          <a:prstGeom prst="rect">
            <a:avLst/>
          </a:prstGeom>
        </p:spPr>
      </p:pic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856140-B668-E842-AD95-242E9E6F94BC}" type="slidenum">
              <a:rPr lang="fr-FR" smtClean="0"/>
              <a:pPr/>
              <a:t>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714274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Organisation de la bibliothèque</a:t>
            </a:r>
            <a:endParaRPr lang="fr-FR" dirty="0"/>
          </a:p>
        </p:txBody>
      </p:sp>
      <p:sp>
        <p:nvSpPr>
          <p:cNvPr id="4" name="Content Placeholder 21"/>
          <p:cNvSpPr>
            <a:spLocks noGrp="1"/>
          </p:cNvSpPr>
          <p:nvPr>
            <p:ph idx="1"/>
          </p:nvPr>
        </p:nvSpPr>
        <p:spPr>
          <a:xfrm>
            <a:off x="348874" y="1277938"/>
            <a:ext cx="8456718" cy="4708525"/>
          </a:xfrm>
        </p:spPr>
        <p:txBody>
          <a:bodyPr/>
          <a:lstStyle/>
          <a:p>
            <a:pPr marL="0" indent="0" eaLnBrk="1" hangingPunct="1">
              <a:buFont typeface="Arial" charset="0"/>
              <a:buNone/>
            </a:pPr>
            <a:r>
              <a:rPr lang="fr-CA" dirty="0" smtClean="0">
                <a:latin typeface="Calibri" charset="0"/>
              </a:rPr>
              <a:t>8 collections (et de nombreuses sous-collections)</a:t>
            </a:r>
            <a:endParaRPr lang="fr-CA" dirty="0">
              <a:latin typeface="Calibri" charset="0"/>
            </a:endParaRPr>
          </a:p>
        </p:txBody>
      </p:sp>
      <p:pic>
        <p:nvPicPr>
          <p:cNvPr id="6" name="Image 5" descr="Capture d’écran 2015-08-17 à 01.08.40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3774" y="2044586"/>
            <a:ext cx="6433226" cy="2350921"/>
          </a:xfrm>
          <a:prstGeom prst="rect">
            <a:avLst/>
          </a:prstGeom>
          <a:ln>
            <a:solidFill>
              <a:schemeClr val="tx1"/>
            </a:solidFill>
          </a:ln>
        </p:spPr>
      </p:pic>
      <p:graphicFrame>
        <p:nvGraphicFramePr>
          <p:cNvPr id="7" name="Tableau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49297822"/>
              </p:ext>
            </p:extLst>
          </p:nvPr>
        </p:nvGraphicFramePr>
        <p:xfrm>
          <a:off x="893118" y="4655435"/>
          <a:ext cx="7228680" cy="1470728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3614340"/>
                <a:gridCol w="3614340"/>
              </a:tblGrid>
              <a:tr h="358208">
                <a:tc>
                  <a:txBody>
                    <a:bodyPr/>
                    <a:lstStyle/>
                    <a:p>
                      <a:pPr algn="l"/>
                      <a:r>
                        <a:rPr lang="fr-FR" sz="1600" b="1" dirty="0" smtClean="0"/>
                        <a:t>1. </a:t>
                      </a:r>
                      <a:r>
                        <a:rPr lang="fr-CA" sz="1600" b="1" dirty="0" smtClean="0"/>
                        <a:t>Les auteurs classiques </a:t>
                      </a:r>
                      <a:endParaRPr lang="fr-FR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1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600" b="1" dirty="0" smtClean="0"/>
                        <a:t>2. </a:t>
                      </a:r>
                      <a:r>
                        <a:rPr lang="fr-CA" sz="1600" b="1" dirty="0" smtClean="0"/>
                        <a:t>Les auteurs contemporains </a:t>
                      </a:r>
                      <a:endParaRPr lang="fr-CA" sz="1600" b="1" dirty="0" smtClean="0">
                        <a:latin typeface="Calibri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lvl="1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600" dirty="0" smtClean="0"/>
                        <a:t>3. </a:t>
                      </a:r>
                      <a:r>
                        <a:rPr lang="fr-CA" sz="1600" dirty="0" smtClean="0"/>
                        <a:t>Méthodologie en sciences sociales </a:t>
                      </a:r>
                      <a:endParaRPr lang="fr-FR" sz="16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1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600" dirty="0" smtClean="0"/>
                        <a:t>4. </a:t>
                      </a:r>
                      <a:r>
                        <a:rPr lang="fr-CA" sz="1600" dirty="0" smtClean="0"/>
                        <a:t>Désintégration des régions du Québec</a:t>
                      </a:r>
                      <a:endParaRPr lang="fr-FR" sz="1600" dirty="0" smtClean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lvl="1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CA" sz="1600" b="0" dirty="0" smtClean="0"/>
                        <a:t>5. Les sciences du développement </a:t>
                      </a:r>
                      <a:endParaRPr lang="fr-CA" sz="1600" b="0" dirty="0" smtClean="0">
                        <a:latin typeface="Calibri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1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600" dirty="0" smtClean="0"/>
                        <a:t>6. </a:t>
                      </a:r>
                      <a:r>
                        <a:rPr lang="fr-CA" sz="1600" dirty="0" smtClean="0"/>
                        <a:t>Documents</a:t>
                      </a:r>
                      <a:endParaRPr lang="fr-CA" sz="1600" dirty="0" smtClean="0">
                        <a:latin typeface="Calibri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600" dirty="0" smtClean="0"/>
                        <a:t>7. </a:t>
                      </a:r>
                      <a:r>
                        <a:rPr lang="fr-CA" sz="1600" dirty="0" smtClean="0"/>
                        <a:t>Histoire du Saguenay—Lac St-Jean </a:t>
                      </a:r>
                      <a:endParaRPr lang="fr-FR" sz="16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1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600" dirty="0" smtClean="0"/>
                        <a:t>8. </a:t>
                      </a:r>
                      <a:r>
                        <a:rPr lang="fr-CA" sz="1600" dirty="0" smtClean="0"/>
                        <a:t>Les sciences de la nature</a:t>
                      </a:r>
                      <a:endParaRPr lang="fr-CA" sz="1600" dirty="0" smtClean="0">
                        <a:latin typeface="Calibri" charset="0"/>
                        <a:cs typeface="ＭＳ Ｐゴシック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856140-B668-E842-AD95-242E9E6F94BC}" type="slidenum">
              <a:rPr lang="fr-FR" smtClean="0"/>
              <a:pPr/>
              <a:t>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232480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 smtClean="0"/>
              <a:t>Quelques sous-collections (contemporains)</a:t>
            </a:r>
            <a:endParaRPr lang="fr-FR" dirty="0"/>
          </a:p>
        </p:txBody>
      </p:sp>
      <p:pic>
        <p:nvPicPr>
          <p:cNvPr id="8" name="Image 7" descr="sous_collections_classiques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423" y="1634662"/>
            <a:ext cx="8296061" cy="4600827"/>
          </a:xfrm>
          <a:prstGeom prst="rect">
            <a:avLst/>
          </a:prstGeom>
        </p:spPr>
      </p:pic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856140-B668-E842-AD95-242E9E6F94BC}" type="slidenum">
              <a:rPr lang="fr-FR" smtClean="0"/>
              <a:pPr/>
              <a:t>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33520774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10473</TotalTime>
  <Words>793</Words>
  <Application>Microsoft Macintosh PowerPoint</Application>
  <PresentationFormat>Présentation à l'écran (4:3)</PresentationFormat>
  <Paragraphs>165</Paragraphs>
  <Slides>20</Slides>
  <Notes>20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20</vt:i4>
      </vt:variant>
    </vt:vector>
  </HeadingPairs>
  <TitlesOfParts>
    <vt:vector size="21" baseType="lpstr">
      <vt:lpstr>Thème Office</vt:lpstr>
      <vt:lpstr>Les Classiques des sciences sociales et sa contribution  au libre accès</vt:lpstr>
      <vt:lpstr>Plan de la présentation</vt:lpstr>
      <vt:lpstr>Ressources en accès libre en sciences humaines et sociales</vt:lpstr>
      <vt:lpstr>Les Classiques des sciences sociales : existence et statut</vt:lpstr>
      <vt:lpstr>Objectifs</vt:lpstr>
      <vt:lpstr>Fonctionnement</vt:lpstr>
      <vt:lpstr>Créer des éditions numériques : un travail qui peut être très long</vt:lpstr>
      <vt:lpstr>Organisation de la bibliothèque</vt:lpstr>
      <vt:lpstr>Quelques sous-collections (contemporains)</vt:lpstr>
      <vt:lpstr>Qu’est-ce que la bibliothèque diffuse ?</vt:lpstr>
      <vt:lpstr>Consultations</vt:lpstr>
      <vt:lpstr>Consultations (suite)</vt:lpstr>
      <vt:lpstr>Présentation PowerPoint</vt:lpstr>
      <vt:lpstr>Présentation PowerPoint</vt:lpstr>
      <vt:lpstr>Téléchargements</vt:lpstr>
      <vt:lpstr>Présentation PowerPoint</vt:lpstr>
      <vt:lpstr>Présentation PowerPoint</vt:lpstr>
      <vt:lpstr>Utilité sociale et éducative dans toute la francophonie</vt:lpstr>
      <vt:lpstr>Défis et avenir</vt:lpstr>
      <vt:lpstr>Défis et avenir (suite)</vt:lpstr>
    </vt:vector>
  </TitlesOfParts>
  <Company>Les Classiques des sciences sociales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 bibliothèque numérique francophone  Les Classiques des sciences sociales</dc:title>
  <dc:creator>Émilie Tremblay</dc:creator>
  <cp:lastModifiedBy>Émilie Tremblay</cp:lastModifiedBy>
  <cp:revision>143</cp:revision>
  <dcterms:created xsi:type="dcterms:W3CDTF">2015-08-20T10:30:41Z</dcterms:created>
  <dcterms:modified xsi:type="dcterms:W3CDTF">2015-09-09T16:09:53Z</dcterms:modified>
</cp:coreProperties>
</file>